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4" r:id="rId4"/>
    <p:sldId id="262" r:id="rId5"/>
    <p:sldId id="305" r:id="rId6"/>
    <p:sldId id="259" r:id="rId7"/>
    <p:sldId id="304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301" r:id="rId19"/>
    <p:sldId id="274" r:id="rId20"/>
    <p:sldId id="27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0" r:id="rId34"/>
    <p:sldId id="287" r:id="rId35"/>
    <p:sldId id="288" r:id="rId36"/>
    <p:sldId id="289" r:id="rId37"/>
    <p:sldId id="291" r:id="rId38"/>
    <p:sldId id="292" r:id="rId39"/>
    <p:sldId id="293" r:id="rId40"/>
    <p:sldId id="296" r:id="rId41"/>
    <p:sldId id="295" r:id="rId42"/>
    <p:sldId id="297" r:id="rId43"/>
    <p:sldId id="298" r:id="rId44"/>
    <p:sldId id="299" r:id="rId45"/>
    <p:sldId id="300" r:id="rId46"/>
    <p:sldId id="263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4"/>
    <p:restoredTop sz="96327"/>
  </p:normalViewPr>
  <p:slideViewPr>
    <p:cSldViewPr snapToGrid="0" snapToObjects="1">
      <p:cViewPr>
        <p:scale>
          <a:sx n="167" d="100"/>
          <a:sy n="167" d="100"/>
        </p:scale>
        <p:origin x="4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6E86-A1E6-604C-8984-C45787617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9599C-AF3E-E84E-9598-FAC2FD641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794A-4CDB-3D4A-914D-EBFECECA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9F59D-463F-D14D-9C6A-7A4248DC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953CA-AFAA-2C4A-88A0-50FB9D09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1B3B-9327-4944-A014-86161397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4BAF7-7020-8049-B85A-10661700B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FA845-3E00-9D45-BC0E-A0085189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17863-00B0-BE4C-A012-11775661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5768B-A201-BA44-9F5E-D900A3E9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3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EC74B-498C-9B44-8FDC-FD87D80F0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1CAB3-C7DA-DF43-890D-7EAB5C30D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DB97D-1A6F-9744-A052-6AC179FC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D2121-F450-0048-A698-6A73F72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E90D1-D95C-5A42-90D9-1A98210C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0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3D2F-DB00-CE43-BBD8-5AA61AFE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F3C4F-DF33-6F49-B8A5-1476E42BA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33471-68C5-AD47-8568-5E421214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C8346-3C6F-0045-BBF7-45107072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66503-2ECD-4740-B4D1-A194CEA1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3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82F1-7F70-7A4D-AC2E-7D55D2DF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EA5FE-DBDE-3B48-9253-C042C51A0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45826-AC63-8745-A9F9-27693F5F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5EB2-8F80-0642-9454-8A03D036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75B3A-D91A-D94D-A8A1-C5324DED2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0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38E0-FC5F-B141-9A03-73142BFE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D5DC-45CE-3142-961E-459788591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6A1FA-F8E5-8C42-9321-869C884A3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C3B66-6205-0C4C-8282-D56F5C81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D02D-BDFB-7049-8279-65B01AD7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FD5E1-F16F-0D45-8316-CA0FDF5A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D28D-2625-9B42-9940-F656C96C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DFE9D-C990-524A-B561-58AB136A4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6FB25-6313-F848-B8BE-E93BD6988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77E77-9A26-4D41-A428-3FDA656B6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F0236-CAF5-BF47-9B28-6E20E3A0E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FAC60-262D-B748-9B47-926F3B412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063D9-A5CF-0F44-B970-7410D156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003B8A-C99E-FB4E-963A-ECBE8202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0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F4FF-2298-AD45-BCBF-13EBCE08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2A7EB-6023-3348-9790-68EBA2B5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8E0CA-BDBD-224C-BDBD-EFD2B665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90964-01D4-8F42-8D2A-29A6C662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7CB8D-35D5-0C49-A277-1702D318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6FCBC-3054-5144-8391-EBA0A348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0AFBD-F74B-484F-9806-60CEB350D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2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52889-9185-344D-96D6-3F6BAE98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11D1-575C-BE4C-A328-BDDD6B2D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A83ED-5901-A840-B120-FBDEEF59B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F71D2-8F91-6242-885E-2E612946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11352-1375-984D-AD0A-DDCA18117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1D3DC-CED8-AD41-8C1B-4BCEB190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3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9969-CBE5-C247-8004-9A428D08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B3C89C-38A4-FD4C-8D1D-D8DC60183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60B69-3A50-C04D-B740-670677B01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C588E-420D-F845-A6C0-283D76FB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9AEA4-A1E3-A449-918C-23464C72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84CB8-8999-BF4B-A56F-8FEFC979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9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52F88-7E74-634B-9369-0D083C4D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8039F-3586-CC42-8F37-24D30A4F6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14AC-0F1F-574A-8171-767A8BDF5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8F6BC-CE68-C640-A4F1-80038C18A313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7596D-0A67-904E-8A42-77965D0BB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B7063-8748-564F-BF76-2DF885E7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7C6CE-9631-5F43-A18B-57176A663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7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E123-1DAC-5A4B-B334-9CFA672B8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read alignment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C5034-345C-CE47-B4FA-DBC28C20E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830207" cy="1655762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Fan,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Changxu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Ting Wang lab. Dept. Genetics</a:t>
            </a:r>
          </a:p>
          <a:p>
            <a:pPr algn="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Program of Immunology</a:t>
            </a:r>
          </a:p>
        </p:txBody>
      </p:sp>
    </p:spTree>
    <p:extLst>
      <p:ext uri="{BB962C8B-B14F-4D97-AF65-F5344CB8AC3E}">
        <p14:creationId xmlns:p14="http://schemas.microsoft.com/office/powerpoint/2010/main" val="2251425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900FA1-A4FB-4345-B398-D0430C3F3E3D}"/>
              </a:ext>
            </a:extLst>
          </p:cNvPr>
          <p:cNvSpPr txBox="1"/>
          <p:nvPr/>
        </p:nvSpPr>
        <p:spPr>
          <a:xfrm>
            <a:off x="210207" y="220717"/>
            <a:ext cx="186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Alignment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C2CBC-3E9C-7E47-8E8F-5554FFE80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769"/>
          <a:stretch/>
        </p:blipFill>
        <p:spPr>
          <a:xfrm>
            <a:off x="76385" y="3399441"/>
            <a:ext cx="4979091" cy="1257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EAD5A-F5C6-9646-B46E-D42032787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71"/>
          <a:stretch/>
        </p:blipFill>
        <p:spPr>
          <a:xfrm>
            <a:off x="76385" y="5161676"/>
            <a:ext cx="4979091" cy="1054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FCEFA9-3439-5B48-806F-A22BF1ED7D88}"/>
              </a:ext>
            </a:extLst>
          </p:cNvPr>
          <p:cNvGrpSpPr/>
          <p:nvPr/>
        </p:nvGrpSpPr>
        <p:grpSpPr>
          <a:xfrm>
            <a:off x="1017373" y="931109"/>
            <a:ext cx="10157254" cy="839777"/>
            <a:chOff x="1840221" y="4262384"/>
            <a:chExt cx="10157254" cy="8397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293E63-031E-624A-8034-31091E30E7A5}"/>
                </a:ext>
              </a:extLst>
            </p:cNvPr>
            <p:cNvSpPr/>
            <p:nvPr/>
          </p:nvSpPr>
          <p:spPr>
            <a:xfrm>
              <a:off x="1840221" y="4756172"/>
              <a:ext cx="1519881" cy="34598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51878F-8335-A74C-8C83-E9898330A6AF}"/>
                </a:ext>
              </a:extLst>
            </p:cNvPr>
            <p:cNvSpPr/>
            <p:nvPr/>
          </p:nvSpPr>
          <p:spPr>
            <a:xfrm>
              <a:off x="3372459" y="4756172"/>
              <a:ext cx="1519881" cy="34598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6AB274-6C7B-3343-8134-58A9C87125E2}"/>
                </a:ext>
              </a:extLst>
            </p:cNvPr>
            <p:cNvSpPr/>
            <p:nvPr/>
          </p:nvSpPr>
          <p:spPr>
            <a:xfrm>
              <a:off x="4892340" y="4756172"/>
              <a:ext cx="4040659" cy="3459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833A6B-309A-0247-820E-6CBFD7B92339}"/>
                </a:ext>
              </a:extLst>
            </p:cNvPr>
            <p:cNvSpPr/>
            <p:nvPr/>
          </p:nvSpPr>
          <p:spPr>
            <a:xfrm>
              <a:off x="8945356" y="4756172"/>
              <a:ext cx="1519881" cy="34598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34B48B-E86A-454F-B9EC-A6C85E019B3E}"/>
                </a:ext>
              </a:extLst>
            </p:cNvPr>
            <p:cNvSpPr/>
            <p:nvPr/>
          </p:nvSpPr>
          <p:spPr>
            <a:xfrm>
              <a:off x="10477594" y="4756172"/>
              <a:ext cx="1519881" cy="345989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0A2C6D-E4A3-EB42-AFC7-5807DC2E995C}"/>
                </a:ext>
              </a:extLst>
            </p:cNvPr>
            <p:cNvSpPr txBox="1"/>
            <p:nvPr/>
          </p:nvSpPr>
          <p:spPr>
            <a:xfrm>
              <a:off x="6584750" y="4316028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1M bp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7CED2E-3498-7E43-8669-4F13149E9F0C}"/>
                </a:ext>
              </a:extLst>
            </p:cNvPr>
            <p:cNvSpPr txBox="1"/>
            <p:nvPr/>
          </p:nvSpPr>
          <p:spPr>
            <a:xfrm>
              <a:off x="2076118" y="4262384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500 bp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09765-2E27-4E4C-BBCB-6CE473C3D262}"/>
              </a:ext>
            </a:extLst>
          </p:cNvPr>
          <p:cNvSpPr/>
          <p:nvPr/>
        </p:nvSpPr>
        <p:spPr>
          <a:xfrm>
            <a:off x="8122508" y="17873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EA9B-51B2-194B-9EFD-931924AFD1FF}"/>
              </a:ext>
            </a:extLst>
          </p:cNvPr>
          <p:cNvSpPr/>
          <p:nvPr/>
        </p:nvSpPr>
        <p:spPr>
          <a:xfrm>
            <a:off x="8274908" y="19397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9B0FB-47E1-3D41-9C33-F0FC730860F0}"/>
              </a:ext>
            </a:extLst>
          </p:cNvPr>
          <p:cNvSpPr/>
          <p:nvPr/>
        </p:nvSpPr>
        <p:spPr>
          <a:xfrm>
            <a:off x="8427308" y="20921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23337-8144-F94C-8D54-4C883D17CA33}"/>
              </a:ext>
            </a:extLst>
          </p:cNvPr>
          <p:cNvSpPr/>
          <p:nvPr/>
        </p:nvSpPr>
        <p:spPr>
          <a:xfrm>
            <a:off x="8579708" y="22445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C092D9-FDC8-FD48-97DE-0267EFA3B1CC}"/>
              </a:ext>
            </a:extLst>
          </p:cNvPr>
          <p:cNvSpPr/>
          <p:nvPr/>
        </p:nvSpPr>
        <p:spPr>
          <a:xfrm>
            <a:off x="8732108" y="23969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AC05E-E2C9-A549-AF70-810FE3D556B3}"/>
              </a:ext>
            </a:extLst>
          </p:cNvPr>
          <p:cNvSpPr/>
          <p:nvPr/>
        </p:nvSpPr>
        <p:spPr>
          <a:xfrm>
            <a:off x="8884508" y="25493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148CD8-C157-DF41-9B82-7D8217B9AAC0}"/>
              </a:ext>
            </a:extLst>
          </p:cNvPr>
          <p:cNvSpPr/>
          <p:nvPr/>
        </p:nvSpPr>
        <p:spPr>
          <a:xfrm>
            <a:off x="1028025" y="17873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98D5DF-1050-854E-8F58-6D5307611BDE}"/>
              </a:ext>
            </a:extLst>
          </p:cNvPr>
          <p:cNvSpPr/>
          <p:nvPr/>
        </p:nvSpPr>
        <p:spPr>
          <a:xfrm>
            <a:off x="1180425" y="19397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43456B-B7BE-3244-9588-75AE2C3A604D}"/>
              </a:ext>
            </a:extLst>
          </p:cNvPr>
          <p:cNvSpPr/>
          <p:nvPr/>
        </p:nvSpPr>
        <p:spPr>
          <a:xfrm>
            <a:off x="1332825" y="20921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0B3259-30F9-3B41-BD47-087CF24A3858}"/>
              </a:ext>
            </a:extLst>
          </p:cNvPr>
          <p:cNvSpPr/>
          <p:nvPr/>
        </p:nvSpPr>
        <p:spPr>
          <a:xfrm>
            <a:off x="1485225" y="22445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3C3F6B-DA57-0F4E-B9DD-26A2FD5DCB8A}"/>
              </a:ext>
            </a:extLst>
          </p:cNvPr>
          <p:cNvSpPr/>
          <p:nvPr/>
        </p:nvSpPr>
        <p:spPr>
          <a:xfrm>
            <a:off x="1637625" y="23969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804F82-53B8-C944-BCBE-77AB4F39F4F2}"/>
              </a:ext>
            </a:extLst>
          </p:cNvPr>
          <p:cNvSpPr/>
          <p:nvPr/>
        </p:nvSpPr>
        <p:spPr>
          <a:xfrm>
            <a:off x="1790025" y="25493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5C9F19-6D78-1E4F-B356-D00851519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23" y="2904326"/>
            <a:ext cx="10033000" cy="2159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50A061-4432-6A4B-9A79-CF702BAC4C45}"/>
              </a:ext>
            </a:extLst>
          </p:cNvPr>
          <p:cNvSpPr txBox="1"/>
          <p:nvPr/>
        </p:nvSpPr>
        <p:spPr>
          <a:xfrm>
            <a:off x="5911217" y="3427926"/>
            <a:ext cx="5263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Aligner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read only reported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Multimapping reads assigned randomly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Mapq</a:t>
            </a:r>
            <a:r>
              <a:rPr lang="en-US" dirty="0"/>
              <a:t> is 1 (not 0!!) for “True” multimapping reads</a:t>
            </a:r>
          </a:p>
        </p:txBody>
      </p:sp>
    </p:spTree>
    <p:extLst>
      <p:ext uri="{BB962C8B-B14F-4D97-AF65-F5344CB8AC3E}">
        <p14:creationId xmlns:p14="http://schemas.microsoft.com/office/powerpoint/2010/main" val="60996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56C446-3659-6246-B90E-0A069435D00A}"/>
              </a:ext>
            </a:extLst>
          </p:cNvPr>
          <p:cNvSpPr txBox="1"/>
          <p:nvPr/>
        </p:nvSpPr>
        <p:spPr>
          <a:xfrm>
            <a:off x="304800" y="315310"/>
            <a:ext cx="168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 using bwa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9F8ED-D562-F84F-AB00-F1E77081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9" y="950748"/>
            <a:ext cx="9969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7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900FA1-A4FB-4345-B398-D0430C3F3E3D}"/>
              </a:ext>
            </a:extLst>
          </p:cNvPr>
          <p:cNvSpPr txBox="1"/>
          <p:nvPr/>
        </p:nvSpPr>
        <p:spPr>
          <a:xfrm>
            <a:off x="210207" y="220717"/>
            <a:ext cx="186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Alignment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FCEFA9-3439-5B48-806F-A22BF1ED7D88}"/>
              </a:ext>
            </a:extLst>
          </p:cNvPr>
          <p:cNvGrpSpPr/>
          <p:nvPr/>
        </p:nvGrpSpPr>
        <p:grpSpPr>
          <a:xfrm>
            <a:off x="1017373" y="931109"/>
            <a:ext cx="10157254" cy="839777"/>
            <a:chOff x="1840221" y="4262384"/>
            <a:chExt cx="10157254" cy="8397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293E63-031E-624A-8034-31091E30E7A5}"/>
                </a:ext>
              </a:extLst>
            </p:cNvPr>
            <p:cNvSpPr/>
            <p:nvPr/>
          </p:nvSpPr>
          <p:spPr>
            <a:xfrm>
              <a:off x="1840221" y="4756172"/>
              <a:ext cx="1519881" cy="34598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51878F-8335-A74C-8C83-E9898330A6AF}"/>
                </a:ext>
              </a:extLst>
            </p:cNvPr>
            <p:cNvSpPr/>
            <p:nvPr/>
          </p:nvSpPr>
          <p:spPr>
            <a:xfrm>
              <a:off x="3372459" y="4756172"/>
              <a:ext cx="1519881" cy="34598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6AB274-6C7B-3343-8134-58A9C87125E2}"/>
                </a:ext>
              </a:extLst>
            </p:cNvPr>
            <p:cNvSpPr/>
            <p:nvPr/>
          </p:nvSpPr>
          <p:spPr>
            <a:xfrm>
              <a:off x="4892340" y="4756172"/>
              <a:ext cx="4040659" cy="3459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833A6B-309A-0247-820E-6CBFD7B92339}"/>
                </a:ext>
              </a:extLst>
            </p:cNvPr>
            <p:cNvSpPr/>
            <p:nvPr/>
          </p:nvSpPr>
          <p:spPr>
            <a:xfrm>
              <a:off x="8945356" y="4756172"/>
              <a:ext cx="1519881" cy="34598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34B48B-E86A-454F-B9EC-A6C85E019B3E}"/>
                </a:ext>
              </a:extLst>
            </p:cNvPr>
            <p:cNvSpPr/>
            <p:nvPr/>
          </p:nvSpPr>
          <p:spPr>
            <a:xfrm>
              <a:off x="10477594" y="4756172"/>
              <a:ext cx="1519881" cy="345989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0A2C6D-E4A3-EB42-AFC7-5807DC2E995C}"/>
                </a:ext>
              </a:extLst>
            </p:cNvPr>
            <p:cNvSpPr txBox="1"/>
            <p:nvPr/>
          </p:nvSpPr>
          <p:spPr>
            <a:xfrm>
              <a:off x="6584750" y="4316028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1M bp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7CED2E-3498-7E43-8669-4F13149E9F0C}"/>
                </a:ext>
              </a:extLst>
            </p:cNvPr>
            <p:cNvSpPr txBox="1"/>
            <p:nvPr/>
          </p:nvSpPr>
          <p:spPr>
            <a:xfrm>
              <a:off x="2076118" y="4262384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500 bp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09765-2E27-4E4C-BBCB-6CE473C3D262}"/>
              </a:ext>
            </a:extLst>
          </p:cNvPr>
          <p:cNvSpPr/>
          <p:nvPr/>
        </p:nvSpPr>
        <p:spPr>
          <a:xfrm>
            <a:off x="8122508" y="17873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EA9B-51B2-194B-9EFD-931924AFD1FF}"/>
              </a:ext>
            </a:extLst>
          </p:cNvPr>
          <p:cNvSpPr/>
          <p:nvPr/>
        </p:nvSpPr>
        <p:spPr>
          <a:xfrm>
            <a:off x="8274908" y="19397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9B0FB-47E1-3D41-9C33-F0FC730860F0}"/>
              </a:ext>
            </a:extLst>
          </p:cNvPr>
          <p:cNvSpPr/>
          <p:nvPr/>
        </p:nvSpPr>
        <p:spPr>
          <a:xfrm>
            <a:off x="8427308" y="20921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23337-8144-F94C-8D54-4C883D17CA33}"/>
              </a:ext>
            </a:extLst>
          </p:cNvPr>
          <p:cNvSpPr/>
          <p:nvPr/>
        </p:nvSpPr>
        <p:spPr>
          <a:xfrm>
            <a:off x="8579708" y="22445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C092D9-FDC8-FD48-97DE-0267EFA3B1CC}"/>
              </a:ext>
            </a:extLst>
          </p:cNvPr>
          <p:cNvSpPr/>
          <p:nvPr/>
        </p:nvSpPr>
        <p:spPr>
          <a:xfrm>
            <a:off x="8732108" y="23969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AC05E-E2C9-A549-AF70-810FE3D556B3}"/>
              </a:ext>
            </a:extLst>
          </p:cNvPr>
          <p:cNvSpPr/>
          <p:nvPr/>
        </p:nvSpPr>
        <p:spPr>
          <a:xfrm>
            <a:off x="8884508" y="25493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148CD8-C157-DF41-9B82-7D8217B9AAC0}"/>
              </a:ext>
            </a:extLst>
          </p:cNvPr>
          <p:cNvSpPr/>
          <p:nvPr/>
        </p:nvSpPr>
        <p:spPr>
          <a:xfrm>
            <a:off x="1028025" y="17873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98D5DF-1050-854E-8F58-6D5307611BDE}"/>
              </a:ext>
            </a:extLst>
          </p:cNvPr>
          <p:cNvSpPr/>
          <p:nvPr/>
        </p:nvSpPr>
        <p:spPr>
          <a:xfrm>
            <a:off x="1180425" y="19397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43456B-B7BE-3244-9588-75AE2C3A604D}"/>
              </a:ext>
            </a:extLst>
          </p:cNvPr>
          <p:cNvSpPr/>
          <p:nvPr/>
        </p:nvSpPr>
        <p:spPr>
          <a:xfrm>
            <a:off x="1332825" y="20921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0B3259-30F9-3B41-BD47-087CF24A3858}"/>
              </a:ext>
            </a:extLst>
          </p:cNvPr>
          <p:cNvSpPr/>
          <p:nvPr/>
        </p:nvSpPr>
        <p:spPr>
          <a:xfrm>
            <a:off x="1485225" y="22445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3C3F6B-DA57-0F4E-B9DD-26A2FD5DCB8A}"/>
              </a:ext>
            </a:extLst>
          </p:cNvPr>
          <p:cNvSpPr/>
          <p:nvPr/>
        </p:nvSpPr>
        <p:spPr>
          <a:xfrm>
            <a:off x="1637625" y="23969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804F82-53B8-C944-BCBE-77AB4F39F4F2}"/>
              </a:ext>
            </a:extLst>
          </p:cNvPr>
          <p:cNvSpPr/>
          <p:nvPr/>
        </p:nvSpPr>
        <p:spPr>
          <a:xfrm>
            <a:off x="1790025" y="2549387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0A061-4432-6A4B-9A79-CF702BAC4C45}"/>
              </a:ext>
            </a:extLst>
          </p:cNvPr>
          <p:cNvSpPr txBox="1"/>
          <p:nvPr/>
        </p:nvSpPr>
        <p:spPr>
          <a:xfrm>
            <a:off x="5911217" y="3427926"/>
            <a:ext cx="5263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Aligner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read only reported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Multimapping reads assigned randomly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Mapq</a:t>
            </a:r>
            <a:r>
              <a:rPr lang="en-US" dirty="0"/>
              <a:t> is 0 for “True” multimapping reads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5FEA69-CE78-F443-AC2E-C2C74023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52" y="3039049"/>
            <a:ext cx="10071100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62DF75D-F0C9-4846-8C52-89CFE9794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52" y="3532410"/>
            <a:ext cx="4978400" cy="123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03E057-9A67-2F4C-8AA5-D35E63A7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02" y="5151499"/>
            <a:ext cx="4965700" cy="10541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405BECF-D995-B045-8F2F-5F32831A9671}"/>
              </a:ext>
            </a:extLst>
          </p:cNvPr>
          <p:cNvSpPr/>
          <p:nvPr/>
        </p:nvSpPr>
        <p:spPr>
          <a:xfrm>
            <a:off x="3964388" y="3427926"/>
            <a:ext cx="922922" cy="4188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33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DC6B1-D83D-9C4E-BF54-85ABF695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16"/>
            <a:ext cx="10515600" cy="1325563"/>
          </a:xfrm>
        </p:spPr>
        <p:txBody>
          <a:bodyPr/>
          <a:lstStyle/>
          <a:p>
            <a:r>
              <a:rPr lang="en-US" dirty="0"/>
              <a:t>MAPQ: rarely calculated as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71713-2AD7-C941-A4F4-6997C5ACD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5" y="1797801"/>
            <a:ext cx="8458200" cy="54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34A7F-E6F6-4647-A870-CA41E01AE4F8}"/>
              </a:ext>
            </a:extLst>
          </p:cNvPr>
          <p:cNvSpPr txBox="1"/>
          <p:nvPr/>
        </p:nvSpPr>
        <p:spPr>
          <a:xfrm>
            <a:off x="247135" y="1428469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MAPQ’s definition: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FE63D-ED87-AE48-BDBC-3A1CE6E5D644}"/>
              </a:ext>
            </a:extLst>
          </p:cNvPr>
          <p:cNvSpPr txBox="1"/>
          <p:nvPr/>
        </p:nvSpPr>
        <p:spPr>
          <a:xfrm>
            <a:off x="247135" y="2454080"/>
            <a:ext cx="752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</a:t>
            </a:r>
            <a:r>
              <a:rPr lang="en-US" b="1" dirty="0" err="1"/>
              <a:t>mapq</a:t>
            </a:r>
            <a:r>
              <a:rPr lang="en-US" b="1" dirty="0"/>
              <a:t> is really calculated: in whatever way the aligner feels comfortable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83E754-2828-DC45-ADF3-16C6AD0E5C50}"/>
              </a:ext>
            </a:extLst>
          </p:cNvPr>
          <p:cNvSpPr/>
          <p:nvPr/>
        </p:nvSpPr>
        <p:spPr>
          <a:xfrm>
            <a:off x="247134" y="3006683"/>
            <a:ext cx="1010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sequencing.qcfail.com</a:t>
            </a:r>
            <a:r>
              <a:rPr lang="en-US" dirty="0"/>
              <a:t>/articles/mapq-values-are-really-useful-but-their-implementation-is-a-mess/</a:t>
            </a:r>
          </a:p>
        </p:txBody>
      </p:sp>
    </p:spTree>
    <p:extLst>
      <p:ext uri="{BB962C8B-B14F-4D97-AF65-F5344CB8AC3E}">
        <p14:creationId xmlns:p14="http://schemas.microsoft.com/office/powerpoint/2010/main" val="215338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7697-CE3B-0847-B728-20A1B904C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59"/>
            <a:ext cx="10515600" cy="1325563"/>
          </a:xfrm>
        </p:spPr>
        <p:txBody>
          <a:bodyPr/>
          <a:lstStyle/>
          <a:p>
            <a:r>
              <a:rPr lang="en-US" dirty="0"/>
              <a:t>MAPQ in bowtie2: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6F108-02F7-9C41-BCC0-D3D93CA2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362"/>
            <a:ext cx="12192000" cy="1577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705733-A2C3-A84A-85B4-0D7B66F6953A}"/>
              </a:ext>
            </a:extLst>
          </p:cNvPr>
          <p:cNvSpPr txBox="1"/>
          <p:nvPr/>
        </p:nvSpPr>
        <p:spPr>
          <a:xfrm>
            <a:off x="185351" y="6123543"/>
            <a:ext cx="944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Intuitively, bowtie2 compares the best alignment score (AS) </a:t>
            </a:r>
            <a:r>
              <a:rPr lang="en-US" b="1" dirty="0">
                <a:highlight>
                  <a:srgbClr val="FFFF00"/>
                </a:highlight>
              </a:rPr>
              <a:t>vs</a:t>
            </a:r>
            <a:r>
              <a:rPr lang="en-US" b="1" dirty="0"/>
              <a:t> the 2</a:t>
            </a:r>
            <a:r>
              <a:rPr lang="en-US" b="1" baseline="30000" dirty="0"/>
              <a:t>nd</a:t>
            </a:r>
            <a:r>
              <a:rPr lang="en-US" b="1" dirty="0"/>
              <a:t> best alignment score (XS)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2652D-9A31-4F40-A79A-BB9260CDFA92}"/>
              </a:ext>
            </a:extLst>
          </p:cNvPr>
          <p:cNvSpPr txBox="1"/>
          <p:nvPr/>
        </p:nvSpPr>
        <p:spPr>
          <a:xfrm>
            <a:off x="185351" y="1285100"/>
            <a:ext cx="367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Calculated based on alignment score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C991BF-E732-2C49-9C5E-5233E62D619B}"/>
              </a:ext>
            </a:extLst>
          </p:cNvPr>
          <p:cNvGrpSpPr/>
          <p:nvPr/>
        </p:nvGrpSpPr>
        <p:grpSpPr>
          <a:xfrm>
            <a:off x="1981200" y="3873298"/>
            <a:ext cx="7092778" cy="345989"/>
            <a:chOff x="3372459" y="4756172"/>
            <a:chExt cx="7092778" cy="3459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5B62DC-178A-5746-B815-0D71497239AC}"/>
                </a:ext>
              </a:extLst>
            </p:cNvPr>
            <p:cNvSpPr/>
            <p:nvPr/>
          </p:nvSpPr>
          <p:spPr>
            <a:xfrm>
              <a:off x="3372459" y="4756172"/>
              <a:ext cx="1519881" cy="34598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AA9A29-2712-AC49-ACC3-CEEF3D30E145}"/>
                </a:ext>
              </a:extLst>
            </p:cNvPr>
            <p:cNvSpPr/>
            <p:nvPr/>
          </p:nvSpPr>
          <p:spPr>
            <a:xfrm>
              <a:off x="4892340" y="4756172"/>
              <a:ext cx="4040659" cy="3459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8DB1BC-9983-6141-B6F8-EA3E41DCF72E}"/>
                </a:ext>
              </a:extLst>
            </p:cNvPr>
            <p:cNvSpPr/>
            <p:nvPr/>
          </p:nvSpPr>
          <p:spPr>
            <a:xfrm>
              <a:off x="8945356" y="4756172"/>
              <a:ext cx="1519881" cy="34598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051AF7A-C5F0-3F42-B35F-4B9F34E33AC8}"/>
              </a:ext>
            </a:extLst>
          </p:cNvPr>
          <p:cNvSpPr/>
          <p:nvPr/>
        </p:nvSpPr>
        <p:spPr>
          <a:xfrm>
            <a:off x="5099222" y="5263745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C2ADAF-0574-0F46-9A81-BCEB6E19BDF5}"/>
              </a:ext>
            </a:extLst>
          </p:cNvPr>
          <p:cNvCxnSpPr/>
          <p:nvPr/>
        </p:nvCxnSpPr>
        <p:spPr>
          <a:xfrm flipH="1" flipV="1">
            <a:off x="2977978" y="4510207"/>
            <a:ext cx="1927800" cy="84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188E92-BFE0-C249-8AA0-1E17429B71FB}"/>
              </a:ext>
            </a:extLst>
          </p:cNvPr>
          <p:cNvSpPr txBox="1"/>
          <p:nvPr/>
        </p:nvSpPr>
        <p:spPr>
          <a:xfrm>
            <a:off x="722902" y="4623407"/>
            <a:ext cx="2061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Alignment 1 (1 mismatch)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D66DB8-D338-0746-BD98-D78BA0A316AC}"/>
              </a:ext>
            </a:extLst>
          </p:cNvPr>
          <p:cNvSpPr txBox="1"/>
          <p:nvPr/>
        </p:nvSpPr>
        <p:spPr>
          <a:xfrm>
            <a:off x="7568545" y="4623407"/>
            <a:ext cx="2061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Alignment 2 (0 mismatch)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00777-9BE8-2242-A591-11FE4C9103B8}"/>
              </a:ext>
            </a:extLst>
          </p:cNvPr>
          <p:cNvSpPr txBox="1"/>
          <p:nvPr/>
        </p:nvSpPr>
        <p:spPr>
          <a:xfrm>
            <a:off x="722902" y="4919969"/>
            <a:ext cx="1205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AS = -6, XS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50EA1-808A-8047-8574-4BE7414302DD}"/>
              </a:ext>
            </a:extLst>
          </p:cNvPr>
          <p:cNvSpPr txBox="1"/>
          <p:nvPr/>
        </p:nvSpPr>
        <p:spPr>
          <a:xfrm>
            <a:off x="7605616" y="4919969"/>
            <a:ext cx="1205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AS = 0, XS = -6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DD2BD9-727D-2E41-A068-C0F7F31F6E83}"/>
              </a:ext>
            </a:extLst>
          </p:cNvPr>
          <p:cNvCxnSpPr/>
          <p:nvPr/>
        </p:nvCxnSpPr>
        <p:spPr>
          <a:xfrm flipV="1">
            <a:off x="5770605" y="4386639"/>
            <a:ext cx="2150076" cy="963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E3B8C69-DA7E-0D45-BD52-F98A5A4BA582}"/>
              </a:ext>
            </a:extLst>
          </p:cNvPr>
          <p:cNvSpPr txBox="1"/>
          <p:nvPr/>
        </p:nvSpPr>
        <p:spPr>
          <a:xfrm>
            <a:off x="722902" y="5204175"/>
            <a:ext cx="1721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Secondary alignment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6B5710-FB3B-B946-903E-878F99C75168}"/>
              </a:ext>
            </a:extLst>
          </p:cNvPr>
          <p:cNvSpPr txBox="1"/>
          <p:nvPr/>
        </p:nvSpPr>
        <p:spPr>
          <a:xfrm>
            <a:off x="7617972" y="5204175"/>
            <a:ext cx="2491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Primary alignment (best match)</a:t>
            </a:r>
          </a:p>
        </p:txBody>
      </p:sp>
    </p:spTree>
    <p:extLst>
      <p:ext uri="{BB962C8B-B14F-4D97-AF65-F5344CB8AC3E}">
        <p14:creationId xmlns:p14="http://schemas.microsoft.com/office/powerpoint/2010/main" val="422456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53D9C4-36C7-5943-879F-3ED505FE25EC}"/>
              </a:ext>
            </a:extLst>
          </p:cNvPr>
          <p:cNvSpPr/>
          <p:nvPr/>
        </p:nvSpPr>
        <p:spPr>
          <a:xfrm>
            <a:off x="94734" y="214354"/>
            <a:ext cx="9469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biofinysics.blogspot.com</a:t>
            </a:r>
            <a:r>
              <a:rPr lang="en-US" dirty="0"/>
              <a:t>/2014/05/how-does-bowtie2-assign-mapq-scores.html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4C226-318B-C84A-A835-E8E31ADC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02" y="803188"/>
            <a:ext cx="7326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4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8EF539-7D53-2F49-9F39-C42F9AC9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Bowtie2’s algorithm for calculating MAPQ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BFB7-0B2F-1840-8FFE-52A294E85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difference between AS and XS -&gt; higher MAPQ</a:t>
            </a:r>
          </a:p>
          <a:p>
            <a:r>
              <a:rPr lang="en-US" dirty="0"/>
              <a:t>Higher AS -&gt; better MAPQ</a:t>
            </a:r>
          </a:p>
          <a:p>
            <a:r>
              <a:rPr lang="en-US" dirty="0"/>
              <a:t>The highest possible MAPQ is 42</a:t>
            </a:r>
          </a:p>
          <a:p>
            <a:r>
              <a:rPr lang="en-US" dirty="0"/>
              <a:t>The lowest possible MAPQ:</a:t>
            </a:r>
          </a:p>
          <a:p>
            <a:pPr lvl="1"/>
            <a:r>
              <a:rPr lang="en-US" dirty="0"/>
              <a:t>A read maps equally well to 2 places -&gt; MAPQ = 1</a:t>
            </a:r>
          </a:p>
          <a:p>
            <a:pPr lvl="1"/>
            <a:r>
              <a:rPr lang="en-US" dirty="0"/>
              <a:t>A read maps equally badly to 2 places -&gt; MAPQ = 0</a:t>
            </a:r>
          </a:p>
          <a:p>
            <a:r>
              <a:rPr lang="en-US" dirty="0"/>
              <a:t>MAPQ 255: carries special meanings</a:t>
            </a:r>
          </a:p>
        </p:txBody>
      </p:sp>
    </p:spTree>
    <p:extLst>
      <p:ext uri="{BB962C8B-B14F-4D97-AF65-F5344CB8AC3E}">
        <p14:creationId xmlns:p14="http://schemas.microsoft.com/office/powerpoint/2010/main" val="120116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3099-A2CE-CD4D-B10E-BC7B3608BC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844" y="0"/>
            <a:ext cx="10515600" cy="1325563"/>
          </a:xfrm>
        </p:spPr>
        <p:txBody>
          <a:bodyPr/>
          <a:lstStyle/>
          <a:p>
            <a:r>
              <a:rPr lang="en-US" dirty="0"/>
              <a:t>Bowtie2 MAPQ = 255?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38383-97D6-054D-8FB7-529AD6AD9036}"/>
              </a:ext>
            </a:extLst>
          </p:cNvPr>
          <p:cNvSpPr txBox="1"/>
          <p:nvPr/>
        </p:nvSpPr>
        <p:spPr>
          <a:xfrm>
            <a:off x="444843" y="2953265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read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222BE21-830B-2041-B0D7-6E5388168CEF}"/>
              </a:ext>
            </a:extLst>
          </p:cNvPr>
          <p:cNvSpPr/>
          <p:nvPr/>
        </p:nvSpPr>
        <p:spPr>
          <a:xfrm rot="10800000">
            <a:off x="1240445" y="2143212"/>
            <a:ext cx="378290" cy="19894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E6DA0-9C12-EA40-992C-C47437FB01AA}"/>
              </a:ext>
            </a:extLst>
          </p:cNvPr>
          <p:cNvSpPr txBox="1"/>
          <p:nvPr/>
        </p:nvSpPr>
        <p:spPr>
          <a:xfrm>
            <a:off x="1767016" y="1989438"/>
            <a:ext cx="11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</a:t>
            </a:r>
          </a:p>
          <a:p>
            <a:r>
              <a:rPr lang="en-US" dirty="0"/>
              <a:t>alignment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CB960-0ED7-A64E-83B2-526FF5FEAA45}"/>
              </a:ext>
            </a:extLst>
          </p:cNvPr>
          <p:cNvSpPr txBox="1"/>
          <p:nvPr/>
        </p:nvSpPr>
        <p:spPr>
          <a:xfrm>
            <a:off x="1767016" y="3929449"/>
            <a:ext cx="13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</a:t>
            </a:r>
          </a:p>
          <a:p>
            <a:r>
              <a:rPr lang="en-US" dirty="0"/>
              <a:t>alignment(s)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2A92B7C-8C25-0C48-99CC-C81A19CECCA6}"/>
              </a:ext>
            </a:extLst>
          </p:cNvPr>
          <p:cNvSpPr/>
          <p:nvPr/>
        </p:nvSpPr>
        <p:spPr>
          <a:xfrm>
            <a:off x="2895338" y="1855403"/>
            <a:ext cx="319980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94F96-2689-494C-85B8-9774509EDB26}"/>
              </a:ext>
            </a:extLst>
          </p:cNvPr>
          <p:cNvSpPr txBox="1"/>
          <p:nvPr/>
        </p:nvSpPr>
        <p:spPr>
          <a:xfrm>
            <a:off x="3410465" y="1670737"/>
            <a:ext cx="415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mode: highest possible </a:t>
            </a:r>
            <a:r>
              <a:rPr lang="en-US" dirty="0" err="1"/>
              <a:t>mapq</a:t>
            </a:r>
            <a:r>
              <a:rPr lang="en-US" dirty="0"/>
              <a:t> is 42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48E90-407A-E24B-9D48-606857086DBC}"/>
              </a:ext>
            </a:extLst>
          </p:cNvPr>
          <p:cNvSpPr txBox="1"/>
          <p:nvPr/>
        </p:nvSpPr>
        <p:spPr>
          <a:xfrm>
            <a:off x="3410465" y="2597493"/>
            <a:ext cx="531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-k or -a mode: </a:t>
            </a:r>
            <a:r>
              <a:rPr lang="en-US" dirty="0" err="1"/>
              <a:t>mapq</a:t>
            </a:r>
            <a:r>
              <a:rPr lang="en-US" dirty="0"/>
              <a:t> of unique alignment could be 255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6B323AA-370F-9A43-BA0E-527F42A6EFED}"/>
              </a:ext>
            </a:extLst>
          </p:cNvPr>
          <p:cNvSpPr/>
          <p:nvPr/>
        </p:nvSpPr>
        <p:spPr>
          <a:xfrm>
            <a:off x="3414321" y="3721273"/>
            <a:ext cx="319980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1D069-699E-B942-A186-F7358284430D}"/>
              </a:ext>
            </a:extLst>
          </p:cNvPr>
          <p:cNvSpPr txBox="1"/>
          <p:nvPr/>
        </p:nvSpPr>
        <p:spPr>
          <a:xfrm>
            <a:off x="3855308" y="3536607"/>
            <a:ext cx="679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bowtie2 version 2.3.4.1: share the same </a:t>
            </a:r>
            <a:r>
              <a:rPr lang="en-US" dirty="0" err="1"/>
              <a:t>mapq</a:t>
            </a:r>
            <a:r>
              <a:rPr lang="en-US" dirty="0"/>
              <a:t> as primary alignment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F61A7-9A86-054A-9C99-D59B41DC14BC}"/>
              </a:ext>
            </a:extLst>
          </p:cNvPr>
          <p:cNvSpPr txBox="1"/>
          <p:nvPr/>
        </p:nvSpPr>
        <p:spPr>
          <a:xfrm>
            <a:off x="3855308" y="4463364"/>
            <a:ext cx="3666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bowtie2 version </a:t>
            </a:r>
            <a:r>
              <a:rPr lang="en-US" dirty="0">
                <a:effectLst/>
              </a:rPr>
              <a:t>2.4.2</a:t>
            </a:r>
            <a:r>
              <a:rPr lang="en-US" dirty="0"/>
              <a:t>: </a:t>
            </a:r>
            <a:r>
              <a:rPr lang="en-US" dirty="0" err="1"/>
              <a:t>mapq</a:t>
            </a:r>
            <a:r>
              <a:rPr lang="en-US" dirty="0"/>
              <a:t> = 255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B86C48-4947-4442-A80B-7EE84EFBF423}"/>
              </a:ext>
            </a:extLst>
          </p:cNvPr>
          <p:cNvSpPr/>
          <p:nvPr/>
        </p:nvSpPr>
        <p:spPr>
          <a:xfrm>
            <a:off x="686301" y="53769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PLEASE NOTE: the version of the aligner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894B-33C8-B042-99D5-CC229E69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</a:t>
            </a:r>
            <a:r>
              <a:rPr lang="en-US" dirty="0" err="1"/>
              <a:t>mapq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9D1F1-089A-2B4B-BDA7-E3116B14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261" y="118201"/>
            <a:ext cx="4612419" cy="4773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4BF9F-2E53-424D-9591-6132DD0897A2}"/>
              </a:ext>
            </a:extLst>
          </p:cNvPr>
          <p:cNvSpPr txBox="1"/>
          <p:nvPr/>
        </p:nvSpPr>
        <p:spPr>
          <a:xfrm>
            <a:off x="274320" y="1606731"/>
            <a:ext cx="4948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 RNA-seq alignment pipeline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for primary alignments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401E4-8135-014E-91F2-6DAB73BB11EC}"/>
              </a:ext>
            </a:extLst>
          </p:cNvPr>
          <p:cNvSpPr txBox="1"/>
          <p:nvPr/>
        </p:nvSpPr>
        <p:spPr>
          <a:xfrm>
            <a:off x="343894" y="4676503"/>
            <a:ext cx="27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The code that generated this figure:</a:t>
            </a:r>
          </a:p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star_mapq.R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6EA1D-E97A-EC4C-BA7F-5DC2BD94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663" y="5305810"/>
            <a:ext cx="2895600" cy="86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B94D5B-0050-5545-B048-EAD5A475E03F}"/>
              </a:ext>
            </a:extLst>
          </p:cNvPr>
          <p:cNvSpPr txBox="1"/>
          <p:nvPr/>
        </p:nvSpPr>
        <p:spPr>
          <a:xfrm>
            <a:off x="274320" y="2782669"/>
            <a:ext cx="3673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The code that generated the original alignment:</a:t>
            </a:r>
          </a:p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star_mapq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encode_se_pe_star.sh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22BE0-7A70-144A-9EA0-CD2922C4572B}"/>
              </a:ext>
            </a:extLst>
          </p:cNvPr>
          <p:cNvSpPr txBox="1"/>
          <p:nvPr/>
        </p:nvSpPr>
        <p:spPr>
          <a:xfrm>
            <a:off x="274320" y="3508225"/>
            <a:ext cx="7030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Original alignment output: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/scratch/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fanc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hmtp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scAR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/bulk/RNA/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star_aligned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/Lin_neg_RNA_GSM002003_SRR002003_fastp/Lin_neg_RNA_GSM002003_SRR002003_fastp_star_genome.bam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This example is taking the NKC region only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(chr6:128534000-131409000)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9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E7A4-17C6-2C4E-80C3-8EBDC211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pair-end mapping solve </a:t>
            </a:r>
            <a:r>
              <a:rPr lang="en-US" dirty="0" err="1"/>
              <a:t>mappability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16F7F-071E-E144-925B-FC65D113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625914" cy="3273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91EDD-6600-3B4F-B551-DDF1E84208D0}"/>
              </a:ext>
            </a:extLst>
          </p:cNvPr>
          <p:cNvSpPr txBox="1"/>
          <p:nvPr/>
        </p:nvSpPr>
        <p:spPr>
          <a:xfrm>
            <a:off x="838200" y="5301049"/>
            <a:ext cx="858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“﻿88% of all transposable elements in the </a:t>
            </a:r>
            <a:r>
              <a:rPr lang="en-US" dirty="0" err="1"/>
              <a:t>RepeatMasker</a:t>
            </a:r>
            <a:r>
              <a:rPr lang="en-US" dirty="0"/>
              <a:t> database are uniquely mappable”</a:t>
            </a:r>
          </a:p>
        </p:txBody>
      </p:sp>
    </p:spTree>
    <p:extLst>
      <p:ext uri="{BB962C8B-B14F-4D97-AF65-F5344CB8AC3E}">
        <p14:creationId xmlns:p14="http://schemas.microsoft.com/office/powerpoint/2010/main" val="222142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F862-F9F0-B54E-A7C8-9C80BE2E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072"/>
            <a:ext cx="10515600" cy="1325563"/>
          </a:xfrm>
        </p:spPr>
        <p:txBody>
          <a:bodyPr/>
          <a:lstStyle/>
          <a:p>
            <a:r>
              <a:rPr lang="en-US" dirty="0"/>
              <a:t>Scope: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50B9B-4DD5-0C4E-82DB-E0ACCC60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635"/>
            <a:ext cx="11049000" cy="4908807"/>
          </a:xfrm>
        </p:spPr>
        <p:txBody>
          <a:bodyPr>
            <a:normAutofit/>
          </a:bodyPr>
          <a:lstStyle/>
          <a:p>
            <a:r>
              <a:rPr lang="en-US" dirty="0"/>
              <a:t>Key topic:</a:t>
            </a:r>
          </a:p>
          <a:p>
            <a:pPr lvl="1"/>
            <a:r>
              <a:rPr lang="en-US" dirty="0" err="1"/>
              <a:t>Mappability</a:t>
            </a:r>
            <a:r>
              <a:rPr lang="en-US" dirty="0"/>
              <a:t> in the context of pair-end reads</a:t>
            </a:r>
          </a:p>
          <a:p>
            <a:r>
              <a:rPr lang="en-US" dirty="0"/>
              <a:t>Assay types:</a:t>
            </a:r>
          </a:p>
          <a:p>
            <a:pPr lvl="1"/>
            <a:r>
              <a:rPr lang="en-US" dirty="0"/>
              <a:t>Mainly ATAC-seq alignment</a:t>
            </a:r>
          </a:p>
          <a:p>
            <a:pPr lvl="1"/>
            <a:r>
              <a:rPr lang="en-US" dirty="0"/>
              <a:t>Touch upon RNA-seq alignment and Hi-C alignment</a:t>
            </a:r>
          </a:p>
          <a:p>
            <a:r>
              <a:rPr lang="en-US" dirty="0"/>
              <a:t>Software:</a:t>
            </a:r>
          </a:p>
          <a:p>
            <a:pPr lvl="1"/>
            <a:r>
              <a:rPr lang="en-US" dirty="0"/>
              <a:t>Mainly centered on bowtie2 in end-to-end mode</a:t>
            </a:r>
          </a:p>
          <a:p>
            <a:pPr lvl="1"/>
            <a:r>
              <a:rPr lang="en-US" dirty="0"/>
              <a:t>Touch upon STAR and bwa</a:t>
            </a:r>
          </a:p>
          <a:p>
            <a:r>
              <a:rPr lang="en-US" dirty="0"/>
              <a:t>Species:</a:t>
            </a:r>
          </a:p>
          <a:p>
            <a:pPr lvl="1"/>
            <a:r>
              <a:rPr lang="en-US" dirty="0"/>
              <a:t>Mainly aligning C57BL/6J mouse DNA to mm10 reference</a:t>
            </a:r>
          </a:p>
        </p:txBody>
      </p:sp>
    </p:spTree>
    <p:extLst>
      <p:ext uri="{BB962C8B-B14F-4D97-AF65-F5344CB8AC3E}">
        <p14:creationId xmlns:p14="http://schemas.microsoft.com/office/powerpoint/2010/main" val="754785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AEBE-1A36-BC47-A625-EBE54DD9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is pair-end information helping mapping?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42EBB1-3E89-E548-BD9A-B6F686B69EEA}"/>
              </a:ext>
            </a:extLst>
          </p:cNvPr>
          <p:cNvSpPr/>
          <p:nvPr/>
        </p:nvSpPr>
        <p:spPr>
          <a:xfrm>
            <a:off x="838200" y="2075932"/>
            <a:ext cx="1519881" cy="3459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DDD3BE-2269-994C-BA39-238D924075EA}"/>
              </a:ext>
            </a:extLst>
          </p:cNvPr>
          <p:cNvSpPr/>
          <p:nvPr/>
        </p:nvSpPr>
        <p:spPr>
          <a:xfrm>
            <a:off x="2370438" y="2075932"/>
            <a:ext cx="1519881" cy="3459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89A88-9147-7E48-80FC-A517AC87CAD9}"/>
              </a:ext>
            </a:extLst>
          </p:cNvPr>
          <p:cNvSpPr/>
          <p:nvPr/>
        </p:nvSpPr>
        <p:spPr>
          <a:xfrm>
            <a:off x="3890319" y="2075932"/>
            <a:ext cx="4040659" cy="34598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F040B1-3975-E545-AAD3-12B1AA3A6473}"/>
              </a:ext>
            </a:extLst>
          </p:cNvPr>
          <p:cNvSpPr/>
          <p:nvPr/>
        </p:nvSpPr>
        <p:spPr>
          <a:xfrm>
            <a:off x="7943335" y="2075932"/>
            <a:ext cx="1519881" cy="3459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BD3CD1-1A75-6A41-BA04-E55BC99D330B}"/>
              </a:ext>
            </a:extLst>
          </p:cNvPr>
          <p:cNvSpPr/>
          <p:nvPr/>
        </p:nvSpPr>
        <p:spPr>
          <a:xfrm>
            <a:off x="9475573" y="2075932"/>
            <a:ext cx="1519881" cy="34598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F38FE3-E6EB-E848-8728-1E4E227280D2}"/>
              </a:ext>
            </a:extLst>
          </p:cNvPr>
          <p:cNvGrpSpPr/>
          <p:nvPr/>
        </p:nvGrpSpPr>
        <p:grpSpPr>
          <a:xfrm>
            <a:off x="838200" y="2590533"/>
            <a:ext cx="2214544" cy="102216"/>
            <a:chOff x="753762" y="4819135"/>
            <a:chExt cx="1729946" cy="1112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60804-2F4D-514C-AFF8-F8F6EE9469A4}"/>
                </a:ext>
              </a:extLst>
            </p:cNvPr>
            <p:cNvSpPr/>
            <p:nvPr/>
          </p:nvSpPr>
          <p:spPr>
            <a:xfrm>
              <a:off x="753762" y="4819135"/>
              <a:ext cx="518984" cy="11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845A01-B118-9D43-B1F6-9A03A7C5C019}"/>
                </a:ext>
              </a:extLst>
            </p:cNvPr>
            <p:cNvSpPr/>
            <p:nvPr/>
          </p:nvSpPr>
          <p:spPr>
            <a:xfrm>
              <a:off x="1964724" y="4819135"/>
              <a:ext cx="518984" cy="11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4994C6-7D75-D94F-B3A7-6976437D73B9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1272746" y="4874741"/>
              <a:ext cx="6919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5427C16-41F5-7C4D-BD75-B215DF9E5CBA}"/>
              </a:ext>
            </a:extLst>
          </p:cNvPr>
          <p:cNvSpPr txBox="1"/>
          <p:nvPr/>
        </p:nvSpPr>
        <p:spPr>
          <a:xfrm>
            <a:off x="5582729" y="163578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 bp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9F6DEF-92EC-7545-B3FF-89F00604BE10}"/>
              </a:ext>
            </a:extLst>
          </p:cNvPr>
          <p:cNvSpPr txBox="1"/>
          <p:nvPr/>
        </p:nvSpPr>
        <p:spPr>
          <a:xfrm>
            <a:off x="1074097" y="15821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bp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491AAA3-BE85-E848-A825-F388BCF32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54" y="2670832"/>
            <a:ext cx="5219700" cy="1231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F347DEB-C8E8-8047-8AB7-F128FA64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4004"/>
            <a:ext cx="8940800" cy="8890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28BAB22-FAEE-E243-B662-B843DA0AE7A8}"/>
              </a:ext>
            </a:extLst>
          </p:cNvPr>
          <p:cNvGrpSpPr/>
          <p:nvPr/>
        </p:nvGrpSpPr>
        <p:grpSpPr>
          <a:xfrm>
            <a:off x="990600" y="2742933"/>
            <a:ext cx="2214544" cy="102216"/>
            <a:chOff x="753762" y="4819135"/>
            <a:chExt cx="1729946" cy="11121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4DF9DBE-9870-4D43-A7EE-6BEC13EFE1E2}"/>
                </a:ext>
              </a:extLst>
            </p:cNvPr>
            <p:cNvSpPr/>
            <p:nvPr/>
          </p:nvSpPr>
          <p:spPr>
            <a:xfrm>
              <a:off x="753762" y="4819135"/>
              <a:ext cx="518984" cy="11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ACBCC8-7807-C045-B338-481F9D2C8C3A}"/>
                </a:ext>
              </a:extLst>
            </p:cNvPr>
            <p:cNvSpPr/>
            <p:nvPr/>
          </p:nvSpPr>
          <p:spPr>
            <a:xfrm>
              <a:off x="1964724" y="4819135"/>
              <a:ext cx="518984" cy="11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DBFBD0D-F07E-B74D-B826-5EB4A65D21AA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>
              <a:off x="1272746" y="4874741"/>
              <a:ext cx="6919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CBEB80-9EEA-5D46-83D7-6CF9EFA06265}"/>
              </a:ext>
            </a:extLst>
          </p:cNvPr>
          <p:cNvGrpSpPr/>
          <p:nvPr/>
        </p:nvGrpSpPr>
        <p:grpSpPr>
          <a:xfrm>
            <a:off x="1143000" y="2895333"/>
            <a:ext cx="2214544" cy="102216"/>
            <a:chOff x="753762" y="4819135"/>
            <a:chExt cx="1729946" cy="11121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231E255-10FB-FE4D-ADA1-381B79D00018}"/>
                </a:ext>
              </a:extLst>
            </p:cNvPr>
            <p:cNvSpPr/>
            <p:nvPr/>
          </p:nvSpPr>
          <p:spPr>
            <a:xfrm>
              <a:off x="753762" y="4819135"/>
              <a:ext cx="518984" cy="11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FEBD29-A5B6-8643-99F1-94BBCB8A1EEB}"/>
                </a:ext>
              </a:extLst>
            </p:cNvPr>
            <p:cNvSpPr/>
            <p:nvPr/>
          </p:nvSpPr>
          <p:spPr>
            <a:xfrm>
              <a:off x="1964724" y="4819135"/>
              <a:ext cx="518984" cy="11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0D4487D-AA3F-C24F-9532-9A7447B73897}"/>
                </a:ext>
              </a:extLst>
            </p:cNvPr>
            <p:cNvCxnSpPr>
              <a:stCxn id="39" idx="3"/>
              <a:endCxn id="40" idx="1"/>
            </p:cNvCxnSpPr>
            <p:nvPr/>
          </p:nvCxnSpPr>
          <p:spPr>
            <a:xfrm>
              <a:off x="1272746" y="4874741"/>
              <a:ext cx="6919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7BB865D-86CA-AB4A-87BE-B4708D471125}"/>
              </a:ext>
            </a:extLst>
          </p:cNvPr>
          <p:cNvGrpSpPr/>
          <p:nvPr/>
        </p:nvGrpSpPr>
        <p:grpSpPr>
          <a:xfrm>
            <a:off x="1295400" y="3047733"/>
            <a:ext cx="2214544" cy="102216"/>
            <a:chOff x="753762" y="4819135"/>
            <a:chExt cx="1729946" cy="11121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CCAF347-FA90-F64C-9FB6-BE9C9AD3F9EB}"/>
                </a:ext>
              </a:extLst>
            </p:cNvPr>
            <p:cNvSpPr/>
            <p:nvPr/>
          </p:nvSpPr>
          <p:spPr>
            <a:xfrm>
              <a:off x="753762" y="4819135"/>
              <a:ext cx="518984" cy="11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CA61B49-E316-F741-B9BB-5FB7BAE49AD0}"/>
                </a:ext>
              </a:extLst>
            </p:cNvPr>
            <p:cNvSpPr/>
            <p:nvPr/>
          </p:nvSpPr>
          <p:spPr>
            <a:xfrm>
              <a:off x="1964724" y="4819135"/>
              <a:ext cx="518984" cy="11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6AA997-C206-DD45-9DDF-3A2A86F285B6}"/>
                </a:ext>
              </a:extLst>
            </p:cNvPr>
            <p:cNvCxnSpPr>
              <a:stCxn id="43" idx="3"/>
              <a:endCxn id="44" idx="1"/>
            </p:cNvCxnSpPr>
            <p:nvPr/>
          </p:nvCxnSpPr>
          <p:spPr>
            <a:xfrm>
              <a:off x="1272746" y="4874741"/>
              <a:ext cx="6919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ABBD71-177C-9C4B-9E72-D51BC99F9392}"/>
              </a:ext>
            </a:extLst>
          </p:cNvPr>
          <p:cNvGrpSpPr/>
          <p:nvPr/>
        </p:nvGrpSpPr>
        <p:grpSpPr>
          <a:xfrm>
            <a:off x="1447800" y="3200133"/>
            <a:ext cx="2214544" cy="102216"/>
            <a:chOff x="753762" y="4819135"/>
            <a:chExt cx="1729946" cy="11121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4F21FB-D6DE-CE4E-B163-E6EBBE5D28B2}"/>
                </a:ext>
              </a:extLst>
            </p:cNvPr>
            <p:cNvSpPr/>
            <p:nvPr/>
          </p:nvSpPr>
          <p:spPr>
            <a:xfrm>
              <a:off x="753762" y="4819135"/>
              <a:ext cx="518984" cy="11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FEC7439-269E-1641-9395-A8E28A956811}"/>
                </a:ext>
              </a:extLst>
            </p:cNvPr>
            <p:cNvSpPr/>
            <p:nvPr/>
          </p:nvSpPr>
          <p:spPr>
            <a:xfrm>
              <a:off x="1964724" y="4819135"/>
              <a:ext cx="518984" cy="11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1871617-BF37-2140-B995-BAC23EC98EAD}"/>
                </a:ext>
              </a:extLst>
            </p:cNvPr>
            <p:cNvCxnSpPr>
              <a:stCxn id="47" idx="3"/>
              <a:endCxn id="48" idx="1"/>
            </p:cNvCxnSpPr>
            <p:nvPr/>
          </p:nvCxnSpPr>
          <p:spPr>
            <a:xfrm>
              <a:off x="1272746" y="4874741"/>
              <a:ext cx="6919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A966036-5D62-B542-BD5D-2182B0216CC0}"/>
              </a:ext>
            </a:extLst>
          </p:cNvPr>
          <p:cNvSpPr txBox="1"/>
          <p:nvPr/>
        </p:nvSpPr>
        <p:spPr>
          <a:xfrm>
            <a:off x="9865172" y="3874644"/>
            <a:ext cx="107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Should be 649</a:t>
            </a:r>
          </a:p>
        </p:txBody>
      </p:sp>
    </p:spTree>
    <p:extLst>
      <p:ext uri="{BB962C8B-B14F-4D97-AF65-F5344CB8AC3E}">
        <p14:creationId xmlns:p14="http://schemas.microsoft.com/office/powerpoint/2010/main" val="4240266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E75E8F-1666-2F4E-AF84-9EE41AB25832}"/>
              </a:ext>
            </a:extLst>
          </p:cNvPr>
          <p:cNvSpPr txBox="1"/>
          <p:nvPr/>
        </p:nvSpPr>
        <p:spPr>
          <a:xfrm>
            <a:off x="197708" y="197708"/>
            <a:ext cx="256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Alignment using bowtie2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2A886-66D9-2645-8BC1-7F538E437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97" y="936196"/>
            <a:ext cx="9956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8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85329-F6CF-BB4A-A8C0-344CDB48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08" y="2946056"/>
            <a:ext cx="7874000" cy="1231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DCF18-0B29-5D42-B28E-FA0E1547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408" y="5575682"/>
            <a:ext cx="784860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D9968-952F-3743-9586-B6B628C02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8" y="4342048"/>
            <a:ext cx="784860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35FD7F-641F-5646-A241-95E29F288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7" y="748918"/>
            <a:ext cx="5423489" cy="12799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FC014-5E91-CF4E-A9F6-ADF4DDDA6707}"/>
              </a:ext>
            </a:extLst>
          </p:cNvPr>
          <p:cNvSpPr txBox="1"/>
          <p:nvPr/>
        </p:nvSpPr>
        <p:spPr>
          <a:xfrm>
            <a:off x="481914" y="296562"/>
            <a:ext cx="7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5BC7B-C931-8142-A287-D95205608370}"/>
              </a:ext>
            </a:extLst>
          </p:cNvPr>
          <p:cNvSpPr txBox="1"/>
          <p:nvPr/>
        </p:nvSpPr>
        <p:spPr>
          <a:xfrm>
            <a:off x="481914" y="2310713"/>
            <a:ext cx="1238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9D5DD4-67A6-A94D-A638-E6D594474E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61"/>
          <a:stretch/>
        </p:blipFill>
        <p:spPr>
          <a:xfrm>
            <a:off x="5903441" y="407004"/>
            <a:ext cx="6019800" cy="1471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B742D8-BEFA-0649-B5F3-6EA3722A2C8D}"/>
              </a:ext>
            </a:extLst>
          </p:cNvPr>
          <p:cNvSpPr txBox="1"/>
          <p:nvPr/>
        </p:nvSpPr>
        <p:spPr>
          <a:xfrm>
            <a:off x="94737" y="4092346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95646-0FD5-0E4D-9F66-E06D48514059}"/>
              </a:ext>
            </a:extLst>
          </p:cNvPr>
          <p:cNvSpPr txBox="1"/>
          <p:nvPr/>
        </p:nvSpPr>
        <p:spPr>
          <a:xfrm>
            <a:off x="94737" y="5873980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mate2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B360B47-E199-3044-A708-E3F7D88EBD1A}"/>
              </a:ext>
            </a:extLst>
          </p:cNvPr>
          <p:cNvSpPr/>
          <p:nvPr/>
        </p:nvSpPr>
        <p:spPr>
          <a:xfrm>
            <a:off x="1024467" y="3124200"/>
            <a:ext cx="304800" cy="224654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3538-6A18-FF4F-A939-BCD74AEF7568}"/>
              </a:ext>
            </a:extLst>
          </p:cNvPr>
          <p:cNvSpPr txBox="1"/>
          <p:nvPr/>
        </p:nvSpPr>
        <p:spPr>
          <a:xfrm>
            <a:off x="9652000" y="3090333"/>
            <a:ext cx="161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353: secondary</a:t>
            </a:r>
          </a:p>
          <a:p>
            <a:r>
              <a:rPr lang="en-US" dirty="0"/>
              <a:t>97: primary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19ED0-5430-8646-99B2-176F1E2D599F}"/>
              </a:ext>
            </a:extLst>
          </p:cNvPr>
          <p:cNvSpPr txBox="1"/>
          <p:nvPr/>
        </p:nvSpPr>
        <p:spPr>
          <a:xfrm>
            <a:off x="4264472" y="480557"/>
            <a:ext cx="107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Should be 649</a:t>
            </a:r>
          </a:p>
        </p:txBody>
      </p:sp>
    </p:spTree>
    <p:extLst>
      <p:ext uri="{BB962C8B-B14F-4D97-AF65-F5344CB8AC3E}">
        <p14:creationId xmlns:p14="http://schemas.microsoft.com/office/powerpoint/2010/main" val="1168631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6F143-5973-9B42-AA68-968726511A4C}"/>
              </a:ext>
            </a:extLst>
          </p:cNvPr>
          <p:cNvSpPr txBox="1"/>
          <p:nvPr/>
        </p:nvSpPr>
        <p:spPr>
          <a:xfrm>
            <a:off x="296562" y="284205"/>
            <a:ext cx="405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small adjustment that saves the game: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81FAA-7B2B-E945-8EBC-CEE0D45C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2" y="1047750"/>
            <a:ext cx="9969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78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18EEFD-14D4-AD47-BC35-DFF32874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2" y="2725180"/>
            <a:ext cx="7480300" cy="224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0EAAA3-76AD-3F4A-BF79-F25BCA422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02" y="829276"/>
            <a:ext cx="5524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2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D8D6-3860-3642-A4C7-CFB16C1A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Bowtie2 algorithm for pair-end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2F96-AEC2-5D44-8713-3904BF98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try to map a pair concordantly</a:t>
            </a:r>
          </a:p>
          <a:p>
            <a:pPr lvl="1"/>
            <a:r>
              <a:rPr lang="en-US" dirty="0"/>
              <a:t>On the same chromosome; distance &lt; “-X”</a:t>
            </a:r>
          </a:p>
          <a:p>
            <a:r>
              <a:rPr lang="en-US" dirty="0"/>
              <a:t>For reads that cannot be mapped concordantly, try to map them discordantly</a:t>
            </a:r>
          </a:p>
          <a:p>
            <a:pPr lvl="1"/>
            <a:r>
              <a:rPr lang="en-US" dirty="0"/>
              <a:t>2 mates are mapped independently</a:t>
            </a:r>
          </a:p>
        </p:txBody>
      </p:sp>
    </p:spTree>
    <p:extLst>
      <p:ext uri="{BB962C8B-B14F-4D97-AF65-F5344CB8AC3E}">
        <p14:creationId xmlns:p14="http://schemas.microsoft.com/office/powerpoint/2010/main" val="159503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D6D6C-229C-4A46-97C7-B0C2D329F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41"/>
            <a:ext cx="10515600" cy="1325563"/>
          </a:xfrm>
        </p:spPr>
        <p:txBody>
          <a:bodyPr/>
          <a:lstStyle/>
          <a:p>
            <a:r>
              <a:rPr lang="en-US" dirty="0"/>
              <a:t>The magic “-X” in the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DB10E-A40B-C043-ADB4-5CA69B729308}"/>
              </a:ext>
            </a:extLst>
          </p:cNvPr>
          <p:cNvSpPr txBox="1"/>
          <p:nvPr/>
        </p:nvSpPr>
        <p:spPr>
          <a:xfrm>
            <a:off x="9588350" y="5869460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contributed by Jess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99FC0-1382-954F-A690-6DA3E894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0" y="1206500"/>
            <a:ext cx="9359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57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35403-4E75-F248-87E3-804D8428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4" y="0"/>
            <a:ext cx="9984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49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F48A5-EE52-7E4C-B88B-50AD4307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812"/>
            <a:ext cx="12192000" cy="3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17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E8572E-DE73-9542-80FE-1EEA9397D349}"/>
              </a:ext>
            </a:extLst>
          </p:cNvPr>
          <p:cNvSpPr txBox="1"/>
          <p:nvPr/>
        </p:nvSpPr>
        <p:spPr>
          <a:xfrm>
            <a:off x="617838" y="864973"/>
            <a:ext cx="12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Default -X: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A1F266-5BBA-764B-BB25-8FE9FC573482}"/>
              </a:ext>
            </a:extLst>
          </p:cNvPr>
          <p:cNvSpPr/>
          <p:nvPr/>
        </p:nvSpPr>
        <p:spPr>
          <a:xfrm>
            <a:off x="617838" y="1263650"/>
            <a:ext cx="8443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bowtie2 --mm -x /bar/</a:t>
            </a:r>
            <a:r>
              <a:rPr lang="en-US" dirty="0" err="1"/>
              <a:t>cfan</a:t>
            </a:r>
            <a:r>
              <a:rPr lang="en-US" dirty="0"/>
              <a:t>/genomes/hg38/bowtie2/hg38 -1 bowtie2.R1.fastq -2 bowtie2.R2.fastq | </a:t>
            </a:r>
            <a:r>
              <a:rPr lang="en-US" dirty="0" err="1"/>
              <a:t>samtools</a:t>
            </a:r>
            <a:r>
              <a:rPr lang="en-US" dirty="0"/>
              <a:t> sort - &gt; bowtie2_defaultX.bam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C7BE8-E98E-7149-B25D-D55BDF93346A}"/>
              </a:ext>
            </a:extLst>
          </p:cNvPr>
          <p:cNvSpPr txBox="1"/>
          <p:nvPr/>
        </p:nvSpPr>
        <p:spPr>
          <a:xfrm>
            <a:off x="617838" y="218714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 -X 10000: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767899-5D9F-FA48-829F-4C5C66110496}"/>
              </a:ext>
            </a:extLst>
          </p:cNvPr>
          <p:cNvSpPr/>
          <p:nvPr/>
        </p:nvSpPr>
        <p:spPr>
          <a:xfrm>
            <a:off x="617838" y="2619265"/>
            <a:ext cx="764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bowtie2 --mm -x /bar/</a:t>
            </a:r>
            <a:r>
              <a:rPr lang="en-US" dirty="0" err="1"/>
              <a:t>cfan</a:t>
            </a:r>
            <a:r>
              <a:rPr lang="en-US" dirty="0"/>
              <a:t>/genomes/hg38/bowtie2/hg38 -1 bowtie2.R1.fastq -2 bowtie2.R2.fastq -X 10000 | </a:t>
            </a:r>
            <a:r>
              <a:rPr lang="en-US" dirty="0" err="1"/>
              <a:t>samtools</a:t>
            </a:r>
            <a:r>
              <a:rPr lang="en-US" dirty="0"/>
              <a:t> sort - &gt; bowtie2_X10k.bam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38707-6D8F-4B41-87BE-563CFBE7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111"/>
            <a:ext cx="12192000" cy="31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9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CAD4-4D25-C14B-9F69-D222DDE9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C4E5D-350B-B140-ADA0-921764B8C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availability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for small demos</a:t>
            </a:r>
          </a:p>
          <a:p>
            <a:pPr lvl="1"/>
            <a:r>
              <a:rPr lang="en-US" dirty="0"/>
              <a:t>Large datasets: location on our server is provided. </a:t>
            </a:r>
          </a:p>
          <a:p>
            <a:pPr lvl="1"/>
            <a:r>
              <a:rPr lang="en-US" dirty="0"/>
              <a:t>All of my R code are arranged as packages under: /bar/</a:t>
            </a:r>
            <a:r>
              <a:rPr lang="en-US" dirty="0" err="1"/>
              <a:t>cfan</a:t>
            </a:r>
            <a:r>
              <a:rPr lang="en-US" dirty="0"/>
              <a:t>/</a:t>
            </a:r>
            <a:r>
              <a:rPr lang="en-US" dirty="0" err="1"/>
              <a:t>R_packages</a:t>
            </a:r>
            <a:r>
              <a:rPr lang="en-US" dirty="0"/>
              <a:t>/. For example, function ‘</a:t>
            </a:r>
            <a:r>
              <a:rPr lang="en-US" dirty="0" err="1"/>
              <a:t>cageFanc</a:t>
            </a:r>
            <a:r>
              <a:rPr lang="en-US" dirty="0"/>
              <a:t>::</a:t>
            </a:r>
            <a:r>
              <a:rPr lang="en-US" dirty="0" err="1"/>
              <a:t>tagdust</a:t>
            </a:r>
            <a:r>
              <a:rPr lang="en-US" dirty="0"/>
              <a:t>()’ can be found under: /bar/</a:t>
            </a:r>
            <a:r>
              <a:rPr lang="en-US" dirty="0" err="1"/>
              <a:t>cfan</a:t>
            </a:r>
            <a:r>
              <a:rPr lang="en-US" dirty="0"/>
              <a:t>/</a:t>
            </a:r>
            <a:r>
              <a:rPr lang="en-US" dirty="0" err="1"/>
              <a:t>R_packages</a:t>
            </a:r>
            <a:r>
              <a:rPr lang="en-US" dirty="0"/>
              <a:t>/</a:t>
            </a:r>
            <a:r>
              <a:rPr lang="en-US" dirty="0" err="1"/>
              <a:t>cageFanc</a:t>
            </a:r>
            <a:r>
              <a:rPr lang="en-US" dirty="0"/>
              <a:t>/R/, and can be called after installing the package with command ‘R CMD INSTALL </a:t>
            </a:r>
            <a:r>
              <a:rPr lang="en-US" dirty="0" err="1"/>
              <a:t>cageFanc</a:t>
            </a:r>
            <a:r>
              <a:rPr lang="en-US" dirty="0"/>
              <a:t>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84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22D3D-318E-0D4E-B2BF-C7E635C9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from this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E22D6-BCA7-0A49-8BBE-05E22A552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Bowtie2 shouldn’t be used for RNA-seq</a:t>
            </a:r>
          </a:p>
          <a:p>
            <a:r>
              <a:rPr lang="en-US" dirty="0"/>
              <a:t>We can increase –X to tolerate splicing, however</a:t>
            </a:r>
          </a:p>
          <a:p>
            <a:pPr lvl="1"/>
            <a:r>
              <a:rPr lang="en-US" dirty="0"/>
              <a:t>Bowtie2 becomes very slow as –X increases.</a:t>
            </a:r>
          </a:p>
          <a:p>
            <a:pPr lvl="1"/>
            <a:r>
              <a:rPr lang="en-US" dirty="0"/>
              <a:t>Certain introns can be huge.</a:t>
            </a:r>
          </a:p>
        </p:txBody>
      </p:sp>
    </p:spTree>
    <p:extLst>
      <p:ext uri="{BB962C8B-B14F-4D97-AF65-F5344CB8AC3E}">
        <p14:creationId xmlns:p14="http://schemas.microsoft.com/office/powerpoint/2010/main" val="4128834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7048-3288-2D4D-8755-63EDFC06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the ATAC-seq data to Ly49 locus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EA412-20B6-8B45-96EB-A557FCC9D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63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3D352-CD8C-584D-B736-065A531E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2"/>
            <a:ext cx="12192000" cy="999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BB1C27-DF19-1842-B8F0-88D13699B813}"/>
              </a:ext>
            </a:extLst>
          </p:cNvPr>
          <p:cNvSpPr txBox="1"/>
          <p:nvPr/>
        </p:nvSpPr>
        <p:spPr>
          <a:xfrm>
            <a:off x="123567" y="206712"/>
            <a:ext cx="402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Ly49 family: more than 10 orthologs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C9DBC-66FA-FE4D-815B-367FB8B9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3239"/>
            <a:ext cx="6524368" cy="2346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63DFB-248C-9248-852E-197F9BAD4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965" y="2169323"/>
            <a:ext cx="3287678" cy="3318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AA8C6C-93CF-D14B-906A-EAD32700A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97436"/>
            <a:ext cx="5239495" cy="2360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B6689-53BA-AE48-B018-6D12BCFA1891}"/>
              </a:ext>
            </a:extLst>
          </p:cNvPr>
          <p:cNvSpPr txBox="1"/>
          <p:nvPr/>
        </p:nvSpPr>
        <p:spPr>
          <a:xfrm>
            <a:off x="6339017" y="5809732"/>
            <a:ext cx="560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this have been caused by lower </a:t>
            </a:r>
            <a:r>
              <a:rPr lang="en-US" dirty="0" err="1"/>
              <a:t>mappability</a:t>
            </a:r>
            <a:r>
              <a:rPr lang="en-US" dirty="0"/>
              <a:t> at TSS?</a:t>
            </a:r>
          </a:p>
        </p:txBody>
      </p:sp>
    </p:spTree>
    <p:extLst>
      <p:ext uri="{BB962C8B-B14F-4D97-AF65-F5344CB8AC3E}">
        <p14:creationId xmlns:p14="http://schemas.microsoft.com/office/powerpoint/2010/main" val="2003196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3A49-1FCD-3348-AF58-F83DD5C3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F8D7E-463A-6047-846D-18EF9974C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“Rescue” alignments in the Ly49/</a:t>
            </a:r>
            <a:r>
              <a:rPr lang="en-US" dirty="0" err="1"/>
              <a:t>Klra</a:t>
            </a:r>
            <a:r>
              <a:rPr lang="en-US" dirty="0"/>
              <a:t> TSS regions that might have been missed for their lower </a:t>
            </a:r>
            <a:r>
              <a:rPr lang="en-US" dirty="0" err="1"/>
              <a:t>mappability</a:t>
            </a:r>
            <a:endParaRPr lang="en-US" dirty="0"/>
          </a:p>
          <a:p>
            <a:r>
              <a:rPr lang="en-US" dirty="0"/>
              <a:t>Try to maintain a reasonable specificity</a:t>
            </a:r>
          </a:p>
          <a:p>
            <a:r>
              <a:rPr lang="en-US" dirty="0"/>
              <a:t>Set up a reasonable upper bound for the number of reads that can be aligned to these regions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75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778B-F0BC-9941-AC7E-5F159747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aligning reads at the Ly49 locus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DA697-DDCC-FA48-B4EA-598CB358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Define:</a:t>
            </a:r>
          </a:p>
          <a:p>
            <a:pPr lvl="1"/>
            <a:r>
              <a:rPr lang="en-US" dirty="0"/>
              <a:t>“real alignment”: genomic position where the DNA fragment is actually from</a:t>
            </a:r>
          </a:p>
          <a:p>
            <a:pPr lvl="1"/>
            <a:r>
              <a:rPr lang="en-US" dirty="0"/>
              <a:t>The task of the aligner is to find and report the real alignment.</a:t>
            </a:r>
          </a:p>
          <a:p>
            <a:r>
              <a:rPr lang="en-US" dirty="0"/>
              <a:t>Sensitivity:</a:t>
            </a:r>
          </a:p>
          <a:p>
            <a:pPr lvl="1"/>
            <a:r>
              <a:rPr lang="en-US" dirty="0"/>
              <a:t>The real alignment must be among the alignments found by the aligner</a:t>
            </a:r>
          </a:p>
          <a:p>
            <a:r>
              <a:rPr lang="en-US" dirty="0"/>
              <a:t>Specificity:</a:t>
            </a:r>
          </a:p>
          <a:p>
            <a:pPr lvl="1"/>
            <a:r>
              <a:rPr lang="en-US" dirty="0"/>
              <a:t>The aligner has to choose the real alignment as the primary alignment and give it a reasonable MAPQ</a:t>
            </a:r>
          </a:p>
        </p:txBody>
      </p:sp>
    </p:spTree>
    <p:extLst>
      <p:ext uri="{BB962C8B-B14F-4D97-AF65-F5344CB8AC3E}">
        <p14:creationId xmlns:p14="http://schemas.microsoft.com/office/powerpoint/2010/main" val="495613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271F-4F00-4A4E-8FED-93537434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issues: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4CC19-1696-4442-8FD8-57AF6D1C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04"/>
            <a:ext cx="58674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518DE-D1BA-B741-929B-E1B46056E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30" y="2743543"/>
            <a:ext cx="51562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B9BE9-3FBF-7E4B-8248-007FC589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82658"/>
            <a:ext cx="4025900" cy="30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0C6DF-11EF-E643-94F0-9D0FB3298BA0}"/>
              </a:ext>
            </a:extLst>
          </p:cNvPr>
          <p:cNvSpPr txBox="1"/>
          <p:nvPr/>
        </p:nvSpPr>
        <p:spPr>
          <a:xfrm>
            <a:off x="1581665" y="2305220"/>
            <a:ext cx="630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Issue: from bowtie2 manual, it’s unclear how this is implemented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1F9C6-BE5F-7C43-8C75-62B9C9EC7328}"/>
              </a:ext>
            </a:extLst>
          </p:cNvPr>
          <p:cNvSpPr txBox="1"/>
          <p:nvPr/>
        </p:nvSpPr>
        <p:spPr>
          <a:xfrm>
            <a:off x="1581665" y="3145480"/>
            <a:ext cx="3933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-k 5: bowtie2 will look for 5 alignments.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F4D86-80B3-3445-AD7E-890641BC4D2D}"/>
              </a:ext>
            </a:extLst>
          </p:cNvPr>
          <p:cNvSpPr txBox="1"/>
          <p:nvPr/>
        </p:nvSpPr>
        <p:spPr>
          <a:xfrm>
            <a:off x="1581665" y="4084593"/>
            <a:ext cx="649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Issue: aligning 1M read to the human genome would take FOREVER</a:t>
            </a:r>
          </a:p>
        </p:txBody>
      </p:sp>
    </p:spTree>
    <p:extLst>
      <p:ext uri="{BB962C8B-B14F-4D97-AF65-F5344CB8AC3E}">
        <p14:creationId xmlns:p14="http://schemas.microsoft.com/office/powerpoint/2010/main" val="2657223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B665-3004-2945-A38F-20E25483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issues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6EA42-ABBF-1549-86E3-42F2A64041E6}"/>
              </a:ext>
            </a:extLst>
          </p:cNvPr>
          <p:cNvSpPr txBox="1"/>
          <p:nvPr/>
        </p:nvSpPr>
        <p:spPr>
          <a:xfrm>
            <a:off x="790832" y="1927654"/>
            <a:ext cx="4409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region A and region B are different by 1 bp.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MAPQ will be low</a:t>
            </a:r>
          </a:p>
        </p:txBody>
      </p:sp>
    </p:spTree>
    <p:extLst>
      <p:ext uri="{BB962C8B-B14F-4D97-AF65-F5344CB8AC3E}">
        <p14:creationId xmlns:p14="http://schemas.microsoft.com/office/powerpoint/2010/main" val="2181358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10D0152-8E36-6443-9538-672FEDEFB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67"/>
          <a:stretch/>
        </p:blipFill>
        <p:spPr>
          <a:xfrm>
            <a:off x="660983" y="344483"/>
            <a:ext cx="10870033" cy="41919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BCCFB2-6379-C647-BE66-C63528BB0435}"/>
              </a:ext>
            </a:extLst>
          </p:cNvPr>
          <p:cNvSpPr txBox="1"/>
          <p:nvPr/>
        </p:nvSpPr>
        <p:spPr>
          <a:xfrm>
            <a:off x="402100" y="5590187"/>
            <a:ext cx="11387797" cy="923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Script: /bar/</a:t>
            </a:r>
            <a:r>
              <a:rPr lang="en-US" dirty="0" err="1"/>
              <a:t>cfan</a:t>
            </a:r>
            <a:r>
              <a:rPr lang="en-US" dirty="0"/>
              <a:t>/4dn/</a:t>
            </a:r>
            <a:r>
              <a:rPr lang="en-US" dirty="0" err="1"/>
              <a:t>nk</a:t>
            </a:r>
            <a:r>
              <a:rPr lang="en-US" dirty="0"/>
              <a:t>/cage/</a:t>
            </a:r>
            <a:r>
              <a:rPr lang="en-US" dirty="0" err="1"/>
              <a:t>nk</a:t>
            </a:r>
            <a:r>
              <a:rPr lang="en-US" dirty="0"/>
              <a:t>/</a:t>
            </a:r>
            <a:r>
              <a:rPr lang="en-US" dirty="0" err="1"/>
              <a:t>peak_cor</a:t>
            </a:r>
            <a:r>
              <a:rPr lang="en-US" dirty="0"/>
              <a:t>/mapq_rescue_2021-05-02.R </a:t>
            </a:r>
          </a:p>
          <a:p>
            <a:endParaRPr lang="en-US" dirty="0"/>
          </a:p>
          <a:p>
            <a:r>
              <a:rPr lang="en-US" dirty="0"/>
              <a:t>It calls function </a:t>
            </a:r>
            <a:r>
              <a:rPr lang="en-US" dirty="0" err="1"/>
              <a:t>sync.o.rescue</a:t>
            </a:r>
            <a:r>
              <a:rPr lang="en-US" dirty="0"/>
              <a:t>, which is coded in: /bar/</a:t>
            </a:r>
            <a:r>
              <a:rPr lang="en-US" dirty="0" err="1"/>
              <a:t>cfan</a:t>
            </a:r>
            <a:r>
              <a:rPr lang="en-US" dirty="0"/>
              <a:t>/</a:t>
            </a:r>
            <a:r>
              <a:rPr lang="en-US" dirty="0" err="1"/>
              <a:t>R_packages</a:t>
            </a:r>
            <a:r>
              <a:rPr lang="en-US" dirty="0"/>
              <a:t>/</a:t>
            </a:r>
            <a:r>
              <a:rPr lang="en-US" dirty="0" err="1"/>
              <a:t>cageFanc</a:t>
            </a:r>
            <a:r>
              <a:rPr lang="en-US" dirty="0"/>
              <a:t>/R/</a:t>
            </a:r>
            <a:r>
              <a:rPr lang="en-US" dirty="0" err="1"/>
              <a:t>sync_cage_to_dna_assays_legacy.R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827C30-23FB-DF41-B484-2E9F19989F9D}"/>
              </a:ext>
            </a:extLst>
          </p:cNvPr>
          <p:cNvCxnSpPr/>
          <p:nvPr/>
        </p:nvCxnSpPr>
        <p:spPr>
          <a:xfrm flipV="1">
            <a:off x="9601200" y="4646141"/>
            <a:ext cx="0" cy="8773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CEB054-FAFD-F142-9B75-7A54E3210025}"/>
              </a:ext>
            </a:extLst>
          </p:cNvPr>
          <p:cNvCxnSpPr/>
          <p:nvPr/>
        </p:nvCxnSpPr>
        <p:spPr>
          <a:xfrm>
            <a:off x="2211859" y="3855308"/>
            <a:ext cx="0" cy="68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156F48-BFA5-0C40-B6C5-FCC8D6F8AF85}"/>
              </a:ext>
            </a:extLst>
          </p:cNvPr>
          <p:cNvSpPr txBox="1"/>
          <p:nvPr/>
        </p:nvSpPr>
        <p:spPr>
          <a:xfrm>
            <a:off x="160638" y="4515749"/>
            <a:ext cx="77070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Script: /bar/</a:t>
            </a:r>
            <a:r>
              <a:rPr lang="en-US" dirty="0" err="1"/>
              <a:t>cfan</a:t>
            </a:r>
            <a:r>
              <a:rPr lang="en-US" dirty="0"/>
              <a:t>/4dn/</a:t>
            </a:r>
            <a:r>
              <a:rPr lang="en-US" dirty="0" err="1"/>
              <a:t>nk</a:t>
            </a:r>
            <a:r>
              <a:rPr lang="en-US" dirty="0"/>
              <a:t>/</a:t>
            </a:r>
            <a:r>
              <a:rPr lang="en-US" dirty="0" err="1"/>
              <a:t>mappability</a:t>
            </a:r>
            <a:r>
              <a:rPr lang="en-US" dirty="0"/>
              <a:t>/nkc_bowtie2/nkc_bowtie2_2021-04-27.R</a:t>
            </a:r>
          </a:p>
        </p:txBody>
      </p:sp>
    </p:spTree>
    <p:extLst>
      <p:ext uri="{BB962C8B-B14F-4D97-AF65-F5344CB8AC3E}">
        <p14:creationId xmlns:p14="http://schemas.microsoft.com/office/powerpoint/2010/main" val="1835898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AFADBD-0F9E-AC4C-8EBA-15840D62E05F}"/>
              </a:ext>
            </a:extLst>
          </p:cNvPr>
          <p:cNvSpPr txBox="1"/>
          <p:nvPr/>
        </p:nvSpPr>
        <p:spPr>
          <a:xfrm>
            <a:off x="407773" y="444843"/>
            <a:ext cx="301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 careful about IGV settings: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726A6-531D-F643-9BB0-80237DB3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21276" y="970105"/>
            <a:ext cx="9299727" cy="57569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C91DA2-CCA3-A240-A844-CC4E5B8011D5}"/>
              </a:ext>
            </a:extLst>
          </p:cNvPr>
          <p:cNvCxnSpPr/>
          <p:nvPr/>
        </p:nvCxnSpPr>
        <p:spPr>
          <a:xfrm flipH="1">
            <a:off x="2323070" y="3848592"/>
            <a:ext cx="5931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916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DDE59-2D57-D34E-B913-02DAF00E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69" y="0"/>
            <a:ext cx="11093461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B1ABC5-C85C-FF44-B879-22596B53AD74}"/>
              </a:ext>
            </a:extLst>
          </p:cNvPr>
          <p:cNvCxnSpPr/>
          <p:nvPr/>
        </p:nvCxnSpPr>
        <p:spPr>
          <a:xfrm flipH="1">
            <a:off x="3719384" y="2476992"/>
            <a:ext cx="5931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38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98E2-8283-6A47-82D9-EF1B1161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tools (besides </a:t>
            </a:r>
            <a:r>
              <a:rPr lang="en-US" dirty="0" err="1"/>
              <a:t>WashU</a:t>
            </a:r>
            <a:r>
              <a:rPr lang="en-US" dirty="0"/>
              <a:t> browser):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3DF80-4B33-AB4A-B81C-CDC0AEA1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Samtools</a:t>
            </a:r>
            <a:r>
              <a:rPr lang="en-US" dirty="0"/>
              <a:t>: view alignments on the terminal</a:t>
            </a:r>
          </a:p>
          <a:p>
            <a:r>
              <a:rPr lang="en-US" dirty="0"/>
              <a:t>IGV: visualize variation from the reference</a:t>
            </a:r>
          </a:p>
          <a:p>
            <a:r>
              <a:rPr lang="en-US" dirty="0"/>
              <a:t>Bioconductor: </a:t>
            </a:r>
            <a:r>
              <a:rPr lang="en-US" dirty="0" err="1"/>
              <a:t>Rsamtools</a:t>
            </a:r>
            <a:r>
              <a:rPr lang="en-US" dirty="0"/>
              <a:t>, </a:t>
            </a:r>
            <a:r>
              <a:rPr lang="en-US" dirty="0" err="1"/>
              <a:t>GenomicRanges</a:t>
            </a:r>
            <a:r>
              <a:rPr lang="en-US" dirty="0"/>
              <a:t> and </a:t>
            </a:r>
            <a:r>
              <a:rPr lang="en-US" dirty="0" err="1"/>
              <a:t>GenomicAlignements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34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656932-0201-F44C-AB24-BBAB4357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20" y="232034"/>
            <a:ext cx="8933618" cy="6466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87FFB-77C2-2244-BA24-1E15676D6F21}"/>
              </a:ext>
            </a:extLst>
          </p:cNvPr>
          <p:cNvSpPr txBox="1"/>
          <p:nvPr/>
        </p:nvSpPr>
        <p:spPr>
          <a:xfrm>
            <a:off x="1248032" y="1260389"/>
            <a:ext cx="108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CBD67-E1CD-D743-A0A3-EF0774ABA47D}"/>
              </a:ext>
            </a:extLst>
          </p:cNvPr>
          <p:cNvSpPr txBox="1"/>
          <p:nvPr/>
        </p:nvSpPr>
        <p:spPr>
          <a:xfrm>
            <a:off x="1248032" y="3571102"/>
            <a:ext cx="99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 filter</a:t>
            </a:r>
          </a:p>
        </p:txBody>
      </p:sp>
    </p:spTree>
    <p:extLst>
      <p:ext uri="{BB962C8B-B14F-4D97-AF65-F5344CB8AC3E}">
        <p14:creationId xmlns:p14="http://schemas.microsoft.com/office/powerpoint/2010/main" val="265133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4B744-3B1D-194E-8ED1-77BAA868AD87}"/>
              </a:ext>
            </a:extLst>
          </p:cNvPr>
          <p:cNvSpPr txBox="1"/>
          <p:nvPr/>
        </p:nvSpPr>
        <p:spPr>
          <a:xfrm>
            <a:off x="370703" y="345989"/>
            <a:ext cx="676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price of maximizing sensitivity: a lot of poor alignments reported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5B1B6-C391-BB41-AD60-DB422746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3" y="1509966"/>
            <a:ext cx="4403671" cy="4325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A9290-AD0A-0C45-9516-EB9E0C4F07D4}"/>
              </a:ext>
            </a:extLst>
          </p:cNvPr>
          <p:cNvSpPr txBox="1"/>
          <p:nvPr/>
        </p:nvSpPr>
        <p:spPr>
          <a:xfrm>
            <a:off x="5422198" y="1674674"/>
            <a:ext cx="6769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alignment score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as AS/</a:t>
            </a:r>
            <a:r>
              <a:rPr lang="en-US" dirty="0" err="1"/>
              <a:t>read_length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based on genome wide primary alignment (bowtie2 default reporting)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Blue: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Grey: mean - </a:t>
            </a:r>
            <a:r>
              <a:rPr lang="en-US" dirty="0" err="1"/>
              <a:t>sd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CC2F6-518D-BA4F-AA83-B4842F63590C}"/>
              </a:ext>
            </a:extLst>
          </p:cNvPr>
          <p:cNvSpPr txBox="1"/>
          <p:nvPr/>
        </p:nvSpPr>
        <p:spPr>
          <a:xfrm>
            <a:off x="5424616" y="3917092"/>
            <a:ext cx="4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alignment score filter cutoff set at -0.1</a:t>
            </a:r>
          </a:p>
        </p:txBody>
      </p:sp>
    </p:spTree>
    <p:extLst>
      <p:ext uri="{BB962C8B-B14F-4D97-AF65-F5344CB8AC3E}">
        <p14:creationId xmlns:p14="http://schemas.microsoft.com/office/powerpoint/2010/main" val="1120213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46393-F3DB-6F4C-AA4F-DDC779F3FCF1}"/>
              </a:ext>
            </a:extLst>
          </p:cNvPr>
          <p:cNvSpPr txBox="1"/>
          <p:nvPr/>
        </p:nvSpPr>
        <p:spPr>
          <a:xfrm>
            <a:off x="358346" y="308919"/>
            <a:ext cx="766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Further filtering for alignments that passes the mean alignment score filter: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F2788-8D25-064F-A6DA-BCD2A4EBB665}"/>
              </a:ext>
            </a:extLst>
          </p:cNvPr>
          <p:cNvSpPr txBox="1"/>
          <p:nvPr/>
        </p:nvSpPr>
        <p:spPr>
          <a:xfrm>
            <a:off x="358346" y="1235676"/>
            <a:ext cx="8173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all primary alignments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primary alignments are unique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other primary alignments might map to other regions equally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secondary alignments: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mapq</a:t>
            </a:r>
            <a:r>
              <a:rPr lang="en-US" dirty="0"/>
              <a:t> &gt; 1, filter out (a unique best match exists, and it’s not this 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mapq</a:t>
            </a:r>
            <a:r>
              <a:rPr lang="en-US" dirty="0"/>
              <a:t> == 1, keep (a unique best match doesn’t exists, I’m willing to count it)</a:t>
            </a:r>
          </a:p>
        </p:txBody>
      </p:sp>
    </p:spTree>
    <p:extLst>
      <p:ext uri="{BB962C8B-B14F-4D97-AF65-F5344CB8AC3E}">
        <p14:creationId xmlns:p14="http://schemas.microsoft.com/office/powerpoint/2010/main" val="517233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3383D6-7A89-284E-98F5-BCE20E05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77" y="0"/>
            <a:ext cx="9820846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CAAD26-C5A7-FC4E-9A1E-C3B047767669}"/>
              </a:ext>
            </a:extLst>
          </p:cNvPr>
          <p:cNvCxnSpPr/>
          <p:nvPr/>
        </p:nvCxnSpPr>
        <p:spPr>
          <a:xfrm flipH="1">
            <a:off x="4312508" y="1482811"/>
            <a:ext cx="4028303" cy="9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533A687-4877-8646-BDD7-11874629D70C}"/>
              </a:ext>
            </a:extLst>
          </p:cNvPr>
          <p:cNvSpPr txBox="1"/>
          <p:nvPr/>
        </p:nvSpPr>
        <p:spPr>
          <a:xfrm>
            <a:off x="97843" y="1853514"/>
            <a:ext cx="99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 filter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F5A72-779B-6345-9904-6E3486DE6A0B}"/>
              </a:ext>
            </a:extLst>
          </p:cNvPr>
          <p:cNvSpPr txBox="1"/>
          <p:nvPr/>
        </p:nvSpPr>
        <p:spPr>
          <a:xfrm>
            <a:off x="97843" y="4164227"/>
            <a:ext cx="108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 filter</a:t>
            </a:r>
          </a:p>
        </p:txBody>
      </p:sp>
    </p:spTree>
    <p:extLst>
      <p:ext uri="{BB962C8B-B14F-4D97-AF65-F5344CB8AC3E}">
        <p14:creationId xmlns:p14="http://schemas.microsoft.com/office/powerpoint/2010/main" val="1083151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6BA4AE-F20C-9341-831D-8A579072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" y="0"/>
            <a:ext cx="8349837" cy="5647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0E68D3-32D1-EA4C-942E-0FC9DE69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25" y="2407336"/>
            <a:ext cx="7981191" cy="445066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B466F7-1594-F84B-AC39-050B119D2C59}"/>
              </a:ext>
            </a:extLst>
          </p:cNvPr>
          <p:cNvCxnSpPr>
            <a:cxnSpLocks/>
          </p:cNvCxnSpPr>
          <p:nvPr/>
        </p:nvCxnSpPr>
        <p:spPr>
          <a:xfrm flipH="1" flipV="1">
            <a:off x="4286322" y="5152768"/>
            <a:ext cx="1285103" cy="49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01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064E-7F37-C045-98CC-D2E52F11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this approach: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2432B-77B2-0B41-A65F-51353473F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reference genome is high quality and covers all </a:t>
            </a:r>
            <a:r>
              <a:rPr lang="en-US" dirty="0" err="1"/>
              <a:t>Klra</a:t>
            </a:r>
            <a:r>
              <a:rPr lang="en-US" dirty="0"/>
              <a:t> genes</a:t>
            </a:r>
          </a:p>
          <a:p>
            <a:pPr lvl="1"/>
            <a:r>
              <a:rPr lang="en-US" dirty="0"/>
              <a:t>Suppose there is another </a:t>
            </a:r>
            <a:r>
              <a:rPr lang="en-US" dirty="0" err="1"/>
              <a:t>Klra</a:t>
            </a:r>
            <a:r>
              <a:rPr lang="en-US" dirty="0"/>
              <a:t> gene (call it Klra999) in C57BL/6J genome but not represented in the mm10 assembly, reads from Klra999 would have been assigned to the closest relative</a:t>
            </a:r>
          </a:p>
          <a:p>
            <a:r>
              <a:rPr lang="en-US" dirty="0"/>
              <a:t>Assumption: the genome of the sample is </a:t>
            </a:r>
            <a:r>
              <a:rPr lang="en-US" dirty="0">
                <a:solidFill>
                  <a:srgbClr val="FF0000"/>
                </a:solidFill>
              </a:rPr>
              <a:t>haploid</a:t>
            </a:r>
            <a:r>
              <a:rPr lang="en-US" dirty="0"/>
              <a:t>, and exactly </a:t>
            </a:r>
            <a:r>
              <a:rPr lang="en-US" dirty="0">
                <a:solidFill>
                  <a:srgbClr val="FF0000"/>
                </a:solidFill>
              </a:rPr>
              <a:t>matches</a:t>
            </a:r>
            <a:r>
              <a:rPr lang="en-US" dirty="0"/>
              <a:t> the reference</a:t>
            </a:r>
          </a:p>
          <a:p>
            <a:pPr lvl="1"/>
            <a:r>
              <a:rPr lang="en-US" dirty="0"/>
              <a:t>This is a reasonable assumption for C57BL6/J based research.</a:t>
            </a:r>
          </a:p>
          <a:p>
            <a:pPr lvl="1"/>
            <a:r>
              <a:rPr lang="en-US" dirty="0"/>
              <a:t>For human, however, the primary alignment could also have a number of mismatches due to sequence variation</a:t>
            </a:r>
          </a:p>
        </p:txBody>
      </p:sp>
    </p:spTree>
    <p:extLst>
      <p:ext uri="{BB962C8B-B14F-4D97-AF65-F5344CB8AC3E}">
        <p14:creationId xmlns:p14="http://schemas.microsoft.com/office/powerpoint/2010/main" val="1009173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7389-BA63-7546-B658-109653D9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B610-3CF1-B749-9F44-59A36E8C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are unaligned reads handled?</a:t>
            </a:r>
          </a:p>
          <a:p>
            <a:pPr lvl="1"/>
            <a:r>
              <a:rPr lang="en-US" dirty="0"/>
              <a:t>Are they kept or are they filtered</a:t>
            </a:r>
          </a:p>
          <a:p>
            <a:r>
              <a:rPr lang="en-US" dirty="0"/>
              <a:t>How are mismatches coded? </a:t>
            </a:r>
          </a:p>
          <a:p>
            <a:pPr lvl="1"/>
            <a:r>
              <a:rPr lang="en-US" dirty="0"/>
              <a:t>Hint: in CIGAR and in tags</a:t>
            </a:r>
          </a:p>
          <a:p>
            <a:pPr lvl="1"/>
            <a:r>
              <a:rPr lang="en-US" dirty="0"/>
              <a:t>Note: by default, matches and mismatches are encoded the same in CIGAR. In bowtie2, this can be changed by specifying “-</a:t>
            </a:r>
            <a:r>
              <a:rPr lang="en-US" dirty="0" err="1"/>
              <a:t>xeq</a:t>
            </a:r>
            <a:r>
              <a:rPr lang="en-US" dirty="0"/>
              <a:t>” parameter.</a:t>
            </a:r>
          </a:p>
          <a:p>
            <a:r>
              <a:rPr lang="en-US" dirty="0"/>
              <a:t>The same tag can be defined differently by different tools</a:t>
            </a:r>
          </a:p>
        </p:txBody>
      </p:sp>
    </p:spTree>
    <p:extLst>
      <p:ext uri="{BB962C8B-B14F-4D97-AF65-F5344CB8AC3E}">
        <p14:creationId xmlns:p14="http://schemas.microsoft.com/office/powerpoint/2010/main" val="1570838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963E-B58A-9D4E-94FA-7E346A45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Mapping for </a:t>
            </a:r>
            <a:r>
              <a:rPr lang="en-US" sz="3200" dirty="0" err="1"/>
              <a:t>HiC</a:t>
            </a:r>
            <a:r>
              <a:rPr lang="en-US" sz="3200" dirty="0"/>
              <a:t> data: supplementary vs secondary alignments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8E4B5-FABC-A94F-9843-BF1B2324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0" y="1904956"/>
            <a:ext cx="8763000" cy="433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C0A6F5-09CE-934E-BE2F-DA8F5F5E2EF2}"/>
              </a:ext>
            </a:extLst>
          </p:cNvPr>
          <p:cNvSpPr/>
          <p:nvPr/>
        </p:nvSpPr>
        <p:spPr>
          <a:xfrm>
            <a:off x="2014530" y="5500688"/>
            <a:ext cx="1345474" cy="195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1C3AC-2CBA-F04A-970D-C958F44032A8}"/>
              </a:ext>
            </a:extLst>
          </p:cNvPr>
          <p:cNvSpPr/>
          <p:nvPr/>
        </p:nvSpPr>
        <p:spPr>
          <a:xfrm>
            <a:off x="5810242" y="5276169"/>
            <a:ext cx="1345474" cy="195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BB8DA-0D40-7E42-9903-CA3FF61DE130}"/>
              </a:ext>
            </a:extLst>
          </p:cNvPr>
          <p:cNvSpPr txBox="1"/>
          <p:nvPr/>
        </p:nvSpPr>
        <p:spPr>
          <a:xfrm>
            <a:off x="9958389" y="193824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multimapping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25F251E-3654-974E-82E3-86FDCCA958DE}"/>
              </a:ext>
            </a:extLst>
          </p:cNvPr>
          <p:cNvSpPr/>
          <p:nvPr/>
        </p:nvSpPr>
        <p:spPr>
          <a:xfrm rot="16200000">
            <a:off x="10592050" y="2041608"/>
            <a:ext cx="228600" cy="10270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37C29-3570-3E40-80A7-40636585059F}"/>
              </a:ext>
            </a:extLst>
          </p:cNvPr>
          <p:cNvSpPr txBox="1"/>
          <p:nvPr/>
        </p:nvSpPr>
        <p:spPr>
          <a:xfrm>
            <a:off x="9732818" y="2769454"/>
            <a:ext cx="9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545F5-2381-1441-B491-18EB957D386B}"/>
              </a:ext>
            </a:extLst>
          </p:cNvPr>
          <p:cNvSpPr txBox="1"/>
          <p:nvPr/>
        </p:nvSpPr>
        <p:spPr>
          <a:xfrm>
            <a:off x="10947255" y="2769454"/>
            <a:ext cx="114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25A71-75C0-2E41-8838-1CC9E2AD4F6E}"/>
              </a:ext>
            </a:extLst>
          </p:cNvPr>
          <p:cNvSpPr txBox="1"/>
          <p:nvPr/>
        </p:nvSpPr>
        <p:spPr>
          <a:xfrm>
            <a:off x="9605196" y="3543509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Chimeric mapping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817904C-54A6-8946-BBE7-0DE80D9AEE89}"/>
              </a:ext>
            </a:extLst>
          </p:cNvPr>
          <p:cNvSpPr/>
          <p:nvPr/>
        </p:nvSpPr>
        <p:spPr>
          <a:xfrm rot="16200000">
            <a:off x="10238857" y="3646868"/>
            <a:ext cx="228600" cy="10270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B32A5-EAE8-4047-A42C-8BF027747837}"/>
              </a:ext>
            </a:extLst>
          </p:cNvPr>
          <p:cNvSpPr txBox="1"/>
          <p:nvPr/>
        </p:nvSpPr>
        <p:spPr>
          <a:xfrm>
            <a:off x="8783539" y="4374714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E84FDD-1722-3B46-BD92-3681CD0D3E2F}"/>
              </a:ext>
            </a:extLst>
          </p:cNvPr>
          <p:cNvSpPr txBox="1"/>
          <p:nvPr/>
        </p:nvSpPr>
        <p:spPr>
          <a:xfrm>
            <a:off x="10594062" y="4374714"/>
            <a:ext cx="159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</a:t>
            </a:r>
          </a:p>
        </p:txBody>
      </p:sp>
    </p:spTree>
    <p:extLst>
      <p:ext uri="{BB962C8B-B14F-4D97-AF65-F5344CB8AC3E}">
        <p14:creationId xmlns:p14="http://schemas.microsoft.com/office/powerpoint/2010/main" val="2946463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5860-C44A-4640-A8CD-353F148D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Dissecting the juicer alignment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F2740-BCA0-364D-BE2F-714BC396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884497"/>
            <a:ext cx="11288910" cy="362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94FBA-977B-9148-BB37-2CD3B5087C2E}"/>
              </a:ext>
            </a:extLst>
          </p:cNvPr>
          <p:cNvSpPr txBox="1"/>
          <p:nvPr/>
        </p:nvSpPr>
        <p:spPr>
          <a:xfrm>
            <a:off x="6675120" y="2440619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3B329-7179-D040-8CB6-97A7A4E9344C}"/>
              </a:ext>
            </a:extLst>
          </p:cNvPr>
          <p:cNvSpPr txBox="1"/>
          <p:nvPr/>
        </p:nvSpPr>
        <p:spPr>
          <a:xfrm>
            <a:off x="8503920" y="2440619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AED33-5231-D24B-B1AB-2CF351917566}"/>
              </a:ext>
            </a:extLst>
          </p:cNvPr>
          <p:cNvSpPr txBox="1"/>
          <p:nvPr/>
        </p:nvSpPr>
        <p:spPr>
          <a:xfrm>
            <a:off x="10502537" y="244061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34576-DBD8-154D-80C6-CEF390B1F611}"/>
              </a:ext>
            </a:extLst>
          </p:cNvPr>
          <p:cNvSpPr txBox="1"/>
          <p:nvPr/>
        </p:nvSpPr>
        <p:spPr>
          <a:xfrm>
            <a:off x="5146765" y="2440619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CB7E7-22FD-154E-995F-81259FC0ADAB}"/>
              </a:ext>
            </a:extLst>
          </p:cNvPr>
          <p:cNvSpPr txBox="1"/>
          <p:nvPr/>
        </p:nvSpPr>
        <p:spPr>
          <a:xfrm>
            <a:off x="3161211" y="2440619"/>
            <a:ext cx="85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cores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E2B685-686A-6248-8365-32F2E14A8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" y="3014656"/>
            <a:ext cx="8453120" cy="5051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0601D-1F43-E340-85E0-ECB0C56A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" y="3820744"/>
            <a:ext cx="11323877" cy="258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F38BF5-C17A-9E41-A9B7-83444677B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39" y="4266318"/>
            <a:ext cx="6075680" cy="2753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57518-1EDD-004B-B33B-88E6F35E3C1C}"/>
              </a:ext>
            </a:extLst>
          </p:cNvPr>
          <p:cNvGrpSpPr/>
          <p:nvPr/>
        </p:nvGrpSpPr>
        <p:grpSpPr>
          <a:xfrm>
            <a:off x="1846760" y="5037423"/>
            <a:ext cx="6600009" cy="275384"/>
            <a:chOff x="1058091" y="6021977"/>
            <a:chExt cx="6600009" cy="2753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64E6A6-494C-004C-9BB7-21EF0AB781F6}"/>
                </a:ext>
              </a:extLst>
            </p:cNvPr>
            <p:cNvSpPr/>
            <p:nvPr/>
          </p:nvSpPr>
          <p:spPr>
            <a:xfrm>
              <a:off x="1058091" y="6021977"/>
              <a:ext cx="4088674" cy="275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chr1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D9DF66-0173-0442-A67B-FECCB63BAD7F}"/>
                </a:ext>
              </a:extLst>
            </p:cNvPr>
            <p:cNvSpPr/>
            <p:nvPr/>
          </p:nvSpPr>
          <p:spPr>
            <a:xfrm>
              <a:off x="5133702" y="6021977"/>
              <a:ext cx="2524398" cy="275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chr2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316FC68-F0EA-F742-9C36-7F1C35F1520D}"/>
              </a:ext>
            </a:extLst>
          </p:cNvPr>
          <p:cNvSpPr txBox="1"/>
          <p:nvPr/>
        </p:nvSpPr>
        <p:spPr>
          <a:xfrm>
            <a:off x="8850931" y="4990449"/>
            <a:ext cx="165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chimeric read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D29453-0A56-944A-AFEF-5A78041E78E3}"/>
              </a:ext>
            </a:extLst>
          </p:cNvPr>
          <p:cNvSpPr txBox="1"/>
          <p:nvPr/>
        </p:nvSpPr>
        <p:spPr>
          <a:xfrm>
            <a:off x="2477352" y="6191879"/>
            <a:ext cx="191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alignment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CFF4C-FE16-CF40-98AC-AF8564ADFBE5}"/>
              </a:ext>
            </a:extLst>
          </p:cNvPr>
          <p:cNvSpPr txBox="1"/>
          <p:nvPr/>
        </p:nvSpPr>
        <p:spPr>
          <a:xfrm>
            <a:off x="83698" y="5468548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Theoretically: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49B66C-6C13-3342-BC86-766B62997035}"/>
              </a:ext>
            </a:extLst>
          </p:cNvPr>
          <p:cNvSpPr txBox="1"/>
          <p:nvPr/>
        </p:nvSpPr>
        <p:spPr>
          <a:xfrm>
            <a:off x="2477352" y="5539331"/>
            <a:ext cx="258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Representative alignment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DCCCE8-216F-0A4C-B96E-21EA491F4146}"/>
              </a:ext>
            </a:extLst>
          </p:cNvPr>
          <p:cNvSpPr txBox="1"/>
          <p:nvPr/>
        </p:nvSpPr>
        <p:spPr>
          <a:xfrm>
            <a:off x="5892064" y="5539331"/>
            <a:ext cx="26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alignment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DDC242-DA88-5042-8DDB-EC8526E56642}"/>
              </a:ext>
            </a:extLst>
          </p:cNvPr>
          <p:cNvSpPr txBox="1"/>
          <p:nvPr/>
        </p:nvSpPr>
        <p:spPr>
          <a:xfrm>
            <a:off x="0" y="6004146"/>
            <a:ext cx="177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reality, juicer codes it this way: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52DB2-AC55-094E-8F86-E1081CE68912}"/>
              </a:ext>
            </a:extLst>
          </p:cNvPr>
          <p:cNvSpPr txBox="1"/>
          <p:nvPr/>
        </p:nvSpPr>
        <p:spPr>
          <a:xfrm>
            <a:off x="5949214" y="6191879"/>
            <a:ext cx="21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alignment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E8C073-EE75-AC4B-A29A-FC351A8955C7}"/>
              </a:ext>
            </a:extLst>
          </p:cNvPr>
          <p:cNvSpPr txBox="1"/>
          <p:nvPr/>
        </p:nvSpPr>
        <p:spPr>
          <a:xfrm>
            <a:off x="9386888" y="3071813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Hi-C is single end mapping!!</a:t>
            </a:r>
          </a:p>
        </p:txBody>
      </p:sp>
    </p:spTree>
    <p:extLst>
      <p:ext uri="{BB962C8B-B14F-4D97-AF65-F5344CB8AC3E}">
        <p14:creationId xmlns:p14="http://schemas.microsoft.com/office/powerpoint/2010/main" val="201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78CA0-8C83-F943-AF46-15CC9451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absolute basics: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417EB-E8A9-4C45-9C5C-56B9D75D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198" y="1843088"/>
            <a:ext cx="7437967" cy="4519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B5D731-81B3-CC48-927A-AC76350F3EDE}"/>
              </a:ext>
            </a:extLst>
          </p:cNvPr>
          <p:cNvSpPr txBox="1"/>
          <p:nvPr/>
        </p:nvSpPr>
        <p:spPr>
          <a:xfrm>
            <a:off x="1066800" y="2370667"/>
            <a:ext cx="175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Docs/SAMv1.pdf</a:t>
            </a:r>
          </a:p>
        </p:txBody>
      </p:sp>
    </p:spTree>
    <p:extLst>
      <p:ext uri="{BB962C8B-B14F-4D97-AF65-F5344CB8AC3E}">
        <p14:creationId xmlns:p14="http://schemas.microsoft.com/office/powerpoint/2010/main" val="379528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1F81-59D8-8149-B0C3-CECD53E3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alignment: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1D81-DF5E-EC47-8A2F-89D891111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 up the reads</a:t>
            </a:r>
          </a:p>
          <a:p>
            <a:pPr lvl="1"/>
            <a:r>
              <a:rPr lang="en-US" dirty="0"/>
              <a:t>Remove adaptors -&gt; remove low quality reads -&gt; remove reads that are too short</a:t>
            </a:r>
          </a:p>
        </p:txBody>
      </p:sp>
    </p:spTree>
    <p:extLst>
      <p:ext uri="{BB962C8B-B14F-4D97-AF65-F5344CB8AC3E}">
        <p14:creationId xmlns:p14="http://schemas.microsoft.com/office/powerpoint/2010/main" val="1424800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1F81-59D8-8149-B0C3-CECD53E3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alignment: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1D81-DF5E-EC47-8A2F-89D891111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 up the reads</a:t>
            </a:r>
          </a:p>
          <a:p>
            <a:pPr lvl="1"/>
            <a:r>
              <a:rPr lang="en-US" dirty="0"/>
              <a:t>Remove adaptors -&gt; remove low quality reads -&gt; remove reads that are too short</a:t>
            </a:r>
          </a:p>
          <a:p>
            <a:r>
              <a:rPr lang="en-US" dirty="0"/>
              <a:t>know your reference</a:t>
            </a:r>
          </a:p>
          <a:p>
            <a:pPr lvl="1"/>
            <a:r>
              <a:rPr lang="en-US" dirty="0"/>
              <a:t>Type 1: reads are from the exact reference</a:t>
            </a:r>
          </a:p>
          <a:p>
            <a:pPr lvl="2"/>
            <a:r>
              <a:rPr lang="en-US" dirty="0"/>
              <a:t>Align DNA reads from C57BL/6J mouse strain to the mm10/m39 genome</a:t>
            </a:r>
          </a:p>
          <a:p>
            <a:pPr lvl="2"/>
            <a:r>
              <a:rPr lang="en-US" dirty="0"/>
              <a:t>Align DNA reads from HPRC samples to their personal genomes</a:t>
            </a:r>
          </a:p>
          <a:p>
            <a:pPr lvl="1"/>
            <a:r>
              <a:rPr lang="en-US" dirty="0"/>
              <a:t>Type 2: reads are from the same species, but not the same individual as the reference</a:t>
            </a:r>
          </a:p>
          <a:p>
            <a:pPr lvl="2"/>
            <a:r>
              <a:rPr lang="en-US" dirty="0"/>
              <a:t>Align DNA reads from human samples to hg38/hg19</a:t>
            </a:r>
          </a:p>
          <a:p>
            <a:pPr lvl="2"/>
            <a:r>
              <a:rPr lang="en-US" dirty="0"/>
              <a:t>Remove alternative chromosomes before alignment</a:t>
            </a:r>
          </a:p>
        </p:txBody>
      </p:sp>
    </p:spTree>
    <p:extLst>
      <p:ext uri="{BB962C8B-B14F-4D97-AF65-F5344CB8AC3E}">
        <p14:creationId xmlns:p14="http://schemas.microsoft.com/office/powerpoint/2010/main" val="294981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CDB80-A08D-7846-99B0-1B626194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single end alignment (simulated)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66C37-988A-7D40-87BB-1DE0089D8ED1}"/>
              </a:ext>
            </a:extLst>
          </p:cNvPr>
          <p:cNvSpPr txBox="1"/>
          <p:nvPr/>
        </p:nvSpPr>
        <p:spPr>
          <a:xfrm>
            <a:off x="178676" y="1881352"/>
            <a:ext cx="19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Simulate genome: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A3F90-932A-3E49-BD95-2A7C050E84FE}"/>
              </a:ext>
            </a:extLst>
          </p:cNvPr>
          <p:cNvSpPr txBox="1"/>
          <p:nvPr/>
        </p:nvSpPr>
        <p:spPr>
          <a:xfrm>
            <a:off x="84083" y="1460938"/>
            <a:ext cx="13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example_1.R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D405F-B607-9A42-AA97-D8323810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519918"/>
            <a:ext cx="96266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27865F-69EC-8C44-A39B-AD3CE902D0C3}"/>
              </a:ext>
            </a:extLst>
          </p:cNvPr>
          <p:cNvSpPr txBox="1"/>
          <p:nvPr/>
        </p:nvSpPr>
        <p:spPr>
          <a:xfrm>
            <a:off x="178676" y="3205655"/>
            <a:ext cx="166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Simulate reads: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BD5BCF-B0C3-6746-9CAA-57180F8EE1F2}"/>
              </a:ext>
            </a:extLst>
          </p:cNvPr>
          <p:cNvGrpSpPr/>
          <p:nvPr/>
        </p:nvGrpSpPr>
        <p:grpSpPr>
          <a:xfrm>
            <a:off x="1840221" y="4256051"/>
            <a:ext cx="10157254" cy="839777"/>
            <a:chOff x="1840221" y="4262384"/>
            <a:chExt cx="10157254" cy="8397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F5C1AF-4DD7-0940-B4E1-13D98153D4C1}"/>
                </a:ext>
              </a:extLst>
            </p:cNvPr>
            <p:cNvSpPr/>
            <p:nvPr/>
          </p:nvSpPr>
          <p:spPr>
            <a:xfrm>
              <a:off x="1840221" y="4756172"/>
              <a:ext cx="1519881" cy="34598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B1A84C-8BC9-4340-89AB-0C12A24EF489}"/>
                </a:ext>
              </a:extLst>
            </p:cNvPr>
            <p:cNvSpPr/>
            <p:nvPr/>
          </p:nvSpPr>
          <p:spPr>
            <a:xfrm>
              <a:off x="3372459" y="4756172"/>
              <a:ext cx="1519881" cy="34598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D8E6-C8AF-1647-BEC0-FC017DB1375B}"/>
                </a:ext>
              </a:extLst>
            </p:cNvPr>
            <p:cNvSpPr/>
            <p:nvPr/>
          </p:nvSpPr>
          <p:spPr>
            <a:xfrm>
              <a:off x="4892340" y="4756172"/>
              <a:ext cx="4040659" cy="3459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EAF5DB-D21C-694C-B70D-86736F4D412A}"/>
                </a:ext>
              </a:extLst>
            </p:cNvPr>
            <p:cNvSpPr/>
            <p:nvPr/>
          </p:nvSpPr>
          <p:spPr>
            <a:xfrm>
              <a:off x="8945356" y="4756172"/>
              <a:ext cx="1519881" cy="34598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ECD51-89A7-F640-9729-3AED2DE4A221}"/>
                </a:ext>
              </a:extLst>
            </p:cNvPr>
            <p:cNvSpPr/>
            <p:nvPr/>
          </p:nvSpPr>
          <p:spPr>
            <a:xfrm>
              <a:off x="10477594" y="4756172"/>
              <a:ext cx="1519881" cy="345989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0655C0-A7BE-ED4B-ACDE-A3B38A41D26F}"/>
                </a:ext>
              </a:extLst>
            </p:cNvPr>
            <p:cNvSpPr txBox="1"/>
            <p:nvPr/>
          </p:nvSpPr>
          <p:spPr>
            <a:xfrm>
              <a:off x="6584750" y="4316028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1M bp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D71173-21DE-994B-B8A1-62AFE6A100D7}"/>
                </a:ext>
              </a:extLst>
            </p:cNvPr>
            <p:cNvSpPr txBox="1"/>
            <p:nvPr/>
          </p:nvSpPr>
          <p:spPr>
            <a:xfrm>
              <a:off x="2076118" y="4262384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500 bp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A155AB3-077A-8A49-88F4-5F6871310B9E}"/>
              </a:ext>
            </a:extLst>
          </p:cNvPr>
          <p:cNvSpPr/>
          <p:nvPr/>
        </p:nvSpPr>
        <p:spPr>
          <a:xfrm>
            <a:off x="8945356" y="5112329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4D2559-8B9C-B74E-94F1-05B3E9DEB6C5}"/>
              </a:ext>
            </a:extLst>
          </p:cNvPr>
          <p:cNvSpPr/>
          <p:nvPr/>
        </p:nvSpPr>
        <p:spPr>
          <a:xfrm>
            <a:off x="9097756" y="5264729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DCE81F-A72D-544B-8671-705D71FAC20C}"/>
              </a:ext>
            </a:extLst>
          </p:cNvPr>
          <p:cNvSpPr/>
          <p:nvPr/>
        </p:nvSpPr>
        <p:spPr>
          <a:xfrm>
            <a:off x="9250156" y="5417129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F2FDA1-591F-F247-B483-649528D6D471}"/>
              </a:ext>
            </a:extLst>
          </p:cNvPr>
          <p:cNvSpPr/>
          <p:nvPr/>
        </p:nvSpPr>
        <p:spPr>
          <a:xfrm>
            <a:off x="9402556" y="5569529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E9CB0-7DEA-3C4E-97A3-D6672F14E234}"/>
              </a:ext>
            </a:extLst>
          </p:cNvPr>
          <p:cNvSpPr/>
          <p:nvPr/>
        </p:nvSpPr>
        <p:spPr>
          <a:xfrm>
            <a:off x="9554956" y="5721929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0649D4-0645-7245-8A40-85B63C5DF3CC}"/>
              </a:ext>
            </a:extLst>
          </p:cNvPr>
          <p:cNvSpPr/>
          <p:nvPr/>
        </p:nvSpPr>
        <p:spPr>
          <a:xfrm>
            <a:off x="9707356" y="5874329"/>
            <a:ext cx="518984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1794AB-879E-A04E-BBB1-68080077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61" y="3196535"/>
            <a:ext cx="9474200" cy="939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91F693-0B2A-2648-B678-822D89A93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8" y="5472734"/>
            <a:ext cx="36576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0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9B2C43-8094-864D-9F13-8934E1D1312F}"/>
              </a:ext>
            </a:extLst>
          </p:cNvPr>
          <p:cNvSpPr txBox="1"/>
          <p:nvPr/>
        </p:nvSpPr>
        <p:spPr>
          <a:xfrm>
            <a:off x="325821" y="367862"/>
            <a:ext cx="529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Alignment using bowtie2 (mostly default parameters)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63BE1-AD03-564B-A6FC-F13C7897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1" y="881336"/>
            <a:ext cx="9994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9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1594</Words>
  <Application>Microsoft Macintosh PowerPoint</Application>
  <PresentationFormat>Widescreen</PresentationFormat>
  <Paragraphs>238</Paragraphs>
  <Slides>48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Short read alignment</vt:lpstr>
      <vt:lpstr>Scope:</vt:lpstr>
      <vt:lpstr>PowerPoint Presentation</vt:lpstr>
      <vt:lpstr>Basic tools (besides WashU browser):</vt:lpstr>
      <vt:lpstr>The absolute basics:</vt:lpstr>
      <vt:lpstr>Before alignment:</vt:lpstr>
      <vt:lpstr>Before alignment:</vt:lpstr>
      <vt:lpstr>Example 1: single end alignment (simulated)</vt:lpstr>
      <vt:lpstr>PowerPoint Presentation</vt:lpstr>
      <vt:lpstr>PowerPoint Presentation</vt:lpstr>
      <vt:lpstr>PowerPoint Presentation</vt:lpstr>
      <vt:lpstr>PowerPoint Presentation</vt:lpstr>
      <vt:lpstr>MAPQ: rarely calculated as defined</vt:lpstr>
      <vt:lpstr>MAPQ in bowtie2:</vt:lpstr>
      <vt:lpstr>PowerPoint Presentation</vt:lpstr>
      <vt:lpstr>Bowtie2’s algorithm for calculating MAPQ</vt:lpstr>
      <vt:lpstr>Bowtie2 MAPQ = 255?</vt:lpstr>
      <vt:lpstr>STAR mapq</vt:lpstr>
      <vt:lpstr>Does pair-end mapping solve mappability?</vt:lpstr>
      <vt:lpstr>How is pair-end information helping mapping?</vt:lpstr>
      <vt:lpstr>PowerPoint Presentation</vt:lpstr>
      <vt:lpstr>PowerPoint Presentation</vt:lpstr>
      <vt:lpstr>PowerPoint Presentation</vt:lpstr>
      <vt:lpstr>PowerPoint Presentation</vt:lpstr>
      <vt:lpstr>Bowtie2 algorithm for pair-end mapping</vt:lpstr>
      <vt:lpstr>The magic “-X” in the real world</vt:lpstr>
      <vt:lpstr>PowerPoint Presentation</vt:lpstr>
      <vt:lpstr>PowerPoint Presentation</vt:lpstr>
      <vt:lpstr>PowerPoint Presentation</vt:lpstr>
      <vt:lpstr>Lessons from this example</vt:lpstr>
      <vt:lpstr>Align the ATAC-seq data to Ly49 locus</vt:lpstr>
      <vt:lpstr>PowerPoint Presentation</vt:lpstr>
      <vt:lpstr>The goal:</vt:lpstr>
      <vt:lpstr>Challenges in aligning reads at the Ly49 locus</vt:lpstr>
      <vt:lpstr>Sensitivity issues:</vt:lpstr>
      <vt:lpstr>Specificity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Assumptions of this approach:</vt:lpstr>
      <vt:lpstr>Other considerations</vt:lpstr>
      <vt:lpstr>Mapping for HiC data: supplementary vs secondary alignments</vt:lpstr>
      <vt:lpstr>Dissecting the juicer alignment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read alignment</dc:title>
  <dc:creator>Fan, Changxu</dc:creator>
  <cp:lastModifiedBy>Fan, Changxu</cp:lastModifiedBy>
  <cp:revision>63</cp:revision>
  <dcterms:created xsi:type="dcterms:W3CDTF">2021-07-04T17:23:03Z</dcterms:created>
  <dcterms:modified xsi:type="dcterms:W3CDTF">2021-07-06T23:37:30Z</dcterms:modified>
</cp:coreProperties>
</file>